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62" r:id="rId2"/>
    <p:sldMasterId id="2147483965" r:id="rId3"/>
  </p:sldMasterIdLst>
  <p:notesMasterIdLst>
    <p:notesMasterId r:id="rId52"/>
  </p:notesMasterIdLst>
  <p:handoutMasterIdLst>
    <p:handoutMasterId r:id="rId53"/>
  </p:handoutMasterIdLst>
  <p:sldIdLst>
    <p:sldId id="752" r:id="rId4"/>
    <p:sldId id="420" r:id="rId5"/>
    <p:sldId id="753" r:id="rId6"/>
    <p:sldId id="595" r:id="rId7"/>
    <p:sldId id="596" r:id="rId8"/>
    <p:sldId id="655" r:id="rId9"/>
    <p:sldId id="656" r:id="rId10"/>
    <p:sldId id="657" r:id="rId11"/>
    <p:sldId id="658" r:id="rId12"/>
    <p:sldId id="659" r:id="rId13"/>
    <p:sldId id="720" r:id="rId14"/>
    <p:sldId id="660" r:id="rId15"/>
    <p:sldId id="754" r:id="rId16"/>
    <p:sldId id="755" r:id="rId17"/>
    <p:sldId id="756" r:id="rId18"/>
    <p:sldId id="757" r:id="rId19"/>
    <p:sldId id="758" r:id="rId20"/>
    <p:sldId id="760" r:id="rId21"/>
    <p:sldId id="761" r:id="rId22"/>
    <p:sldId id="762" r:id="rId23"/>
    <p:sldId id="764" r:id="rId24"/>
    <p:sldId id="763" r:id="rId25"/>
    <p:sldId id="765" r:id="rId26"/>
    <p:sldId id="766" r:id="rId27"/>
    <p:sldId id="768" r:id="rId28"/>
    <p:sldId id="769" r:id="rId29"/>
    <p:sldId id="770" r:id="rId30"/>
    <p:sldId id="771" r:id="rId31"/>
    <p:sldId id="772" r:id="rId32"/>
    <p:sldId id="773" r:id="rId33"/>
    <p:sldId id="786" r:id="rId34"/>
    <p:sldId id="787" r:id="rId35"/>
    <p:sldId id="788" r:id="rId36"/>
    <p:sldId id="789" r:id="rId37"/>
    <p:sldId id="790" r:id="rId38"/>
    <p:sldId id="774" r:id="rId39"/>
    <p:sldId id="775" r:id="rId40"/>
    <p:sldId id="776" r:id="rId41"/>
    <p:sldId id="777" r:id="rId42"/>
    <p:sldId id="778" r:id="rId43"/>
    <p:sldId id="779" r:id="rId44"/>
    <p:sldId id="780" r:id="rId45"/>
    <p:sldId id="781" r:id="rId46"/>
    <p:sldId id="782" r:id="rId47"/>
    <p:sldId id="783" r:id="rId48"/>
    <p:sldId id="784" r:id="rId49"/>
    <p:sldId id="785" r:id="rId50"/>
    <p:sldId id="490" r:id="rId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3FF1D"/>
    <a:srgbClr val="162CFF"/>
    <a:srgbClr val="FF22FF"/>
    <a:srgbClr val="00B400"/>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346" autoAdjust="0"/>
    <p:restoredTop sz="95879" autoAdjust="0"/>
  </p:normalViewPr>
  <p:slideViewPr>
    <p:cSldViewPr>
      <p:cViewPr>
        <p:scale>
          <a:sx n="114" d="100"/>
          <a:sy n="114" d="100"/>
        </p:scale>
        <p:origin x="1416" y="336"/>
      </p:cViewPr>
      <p:guideLst>
        <p:guide orient="horz" pos="2160"/>
        <p:guide pos="2880"/>
      </p:guideLst>
    </p:cSldViewPr>
  </p:slideViewPr>
  <p:outlineViewPr>
    <p:cViewPr>
      <p:scale>
        <a:sx n="33" d="100"/>
        <a:sy n="33" d="100"/>
      </p:scale>
      <p:origin x="0" y="268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yfeng:Desktop:CPU-GPU.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a:pPr>
            <a:r>
              <a:rPr lang="en-US" sz="2400" dirty="0" smtClean="0"/>
              <a:t>GPU </a:t>
            </a:r>
            <a:r>
              <a:rPr lang="en-US" sz="2400" baseline="0" dirty="0" smtClean="0"/>
              <a:t>Speedup </a:t>
            </a:r>
            <a:r>
              <a:rPr lang="en-US" sz="2400" baseline="0" dirty="0" err="1" smtClean="0"/>
              <a:t>Nvidia</a:t>
            </a:r>
            <a:r>
              <a:rPr lang="en-US" sz="2400" baseline="0" dirty="0" smtClean="0"/>
              <a:t> </a:t>
            </a:r>
            <a:r>
              <a:rPr lang="en-US" sz="2400" baseline="0" dirty="0" err="1" smtClean="0"/>
              <a:t>Quadro</a:t>
            </a:r>
            <a:r>
              <a:rPr lang="en-US" sz="2400" baseline="0" dirty="0" smtClean="0"/>
              <a:t> K5000</a:t>
            </a:r>
            <a:endParaRPr lang="en-US" sz="2400" dirty="0"/>
          </a:p>
        </c:rich>
      </c:tx>
      <c:layout/>
      <c:overlay val="0"/>
    </c:title>
    <c:autoTitleDeleted val="0"/>
    <c:plotArea>
      <c:layout/>
      <c:lineChart>
        <c:grouping val="standard"/>
        <c:varyColors val="0"/>
        <c:ser>
          <c:idx val="0"/>
          <c:order val="0"/>
          <c:tx>
            <c:strRef>
              <c:f>Sheet1!$L$96</c:f>
              <c:strCache>
                <c:ptCount val="1"/>
                <c:pt idx="0">
                  <c:v>GPU 1--1</c:v>
                </c:pt>
              </c:strCache>
            </c:strRef>
          </c:tx>
          <c:spPr>
            <a:ln>
              <a:solidFill>
                <a:schemeClr val="accent2"/>
              </a:solidFill>
            </a:ln>
          </c:spPr>
          <c:marker>
            <c:spPr>
              <a:solidFill>
                <a:schemeClr val="accent2"/>
              </a:solidFill>
              <a:ln>
                <a:solidFill>
                  <a:schemeClr val="accent2"/>
                </a:solidFill>
              </a:ln>
            </c:spPr>
          </c:marker>
          <c:dLbls>
            <c:dLbl>
              <c:idx val="8"/>
              <c:layout>
                <c:manualLayout>
                  <c:x val="-0.00444067796215074"/>
                  <c:y val="-0.0261129577328195"/>
                </c:manualLayout>
              </c:layout>
              <c:showLegendKey val="0"/>
              <c:showVal val="1"/>
              <c:showCatName val="0"/>
              <c:showSerName val="0"/>
              <c:showPercent val="0"/>
              <c:showBubbleSize val="0"/>
              <c:extLst>
                <c:ext xmlns:c15="http://schemas.microsoft.com/office/drawing/2012/chart" uri="{CE6537A1-D6FC-4f65-9D91-7224C49458BB}">
                  <c15:layout/>
                </c:ext>
              </c:extLst>
            </c:dLbl>
            <c:numFmt formatCode="#,##0.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Sheet1!$K$97:$K$107</c:f>
              <c:strCache>
                <c:ptCount val="11"/>
                <c:pt idx="0">
                  <c:v>2*1024</c:v>
                </c:pt>
                <c:pt idx="1">
                  <c:v>4*1024</c:v>
                </c:pt>
                <c:pt idx="2">
                  <c:v>8*1024</c:v>
                </c:pt>
                <c:pt idx="3">
                  <c:v>16*1024</c:v>
                </c:pt>
                <c:pt idx="4">
                  <c:v>32*1024</c:v>
                </c:pt>
                <c:pt idx="5">
                  <c:v>64*1024</c:v>
                </c:pt>
                <c:pt idx="6">
                  <c:v>128*1024</c:v>
                </c:pt>
                <c:pt idx="7">
                  <c:v>256*1024</c:v>
                </c:pt>
                <c:pt idx="8">
                  <c:v>512*1024</c:v>
                </c:pt>
                <c:pt idx="9">
                  <c:v>1024*1024</c:v>
                </c:pt>
                <c:pt idx="10">
                  <c:v>2*1024*1024</c:v>
                </c:pt>
              </c:strCache>
            </c:strRef>
          </c:cat>
          <c:val>
            <c:numRef>
              <c:f>Sheet1!$L$97:$L$107</c:f>
              <c:numCache>
                <c:formatCode>General</c:formatCode>
                <c:ptCount val="11"/>
                <c:pt idx="0">
                  <c:v>1.133171510914062</c:v>
                </c:pt>
                <c:pt idx="1">
                  <c:v>1.490882204618837</c:v>
                </c:pt>
                <c:pt idx="2">
                  <c:v>2.293291428719384</c:v>
                </c:pt>
                <c:pt idx="3">
                  <c:v>3.321220415444217</c:v>
                </c:pt>
                <c:pt idx="4">
                  <c:v>4.867173473285677</c:v>
                </c:pt>
                <c:pt idx="5">
                  <c:v>6.4798421058221</c:v>
                </c:pt>
                <c:pt idx="6">
                  <c:v>7.186562248075135</c:v>
                </c:pt>
                <c:pt idx="7">
                  <c:v>7.805267033212428</c:v>
                </c:pt>
                <c:pt idx="8">
                  <c:v>7.244066527222523</c:v>
                </c:pt>
                <c:pt idx="9">
                  <c:v>7.227245304151284</c:v>
                </c:pt>
                <c:pt idx="10">
                  <c:v>6.490974802939768</c:v>
                </c:pt>
              </c:numCache>
            </c:numRef>
          </c:val>
          <c:smooth val="0"/>
        </c:ser>
        <c:dLbls>
          <c:showLegendKey val="0"/>
          <c:showVal val="0"/>
          <c:showCatName val="0"/>
          <c:showSerName val="0"/>
          <c:showPercent val="0"/>
          <c:showBubbleSize val="0"/>
        </c:dLbls>
        <c:marker val="1"/>
        <c:smooth val="0"/>
        <c:axId val="-629220736"/>
        <c:axId val="-629209280"/>
      </c:lineChart>
      <c:catAx>
        <c:axId val="-629220736"/>
        <c:scaling>
          <c:orientation val="minMax"/>
        </c:scaling>
        <c:delete val="0"/>
        <c:axPos val="b"/>
        <c:title>
          <c:tx>
            <c:rich>
              <a:bodyPr/>
              <a:lstStyle/>
              <a:p>
                <a:pPr>
                  <a:defRPr/>
                </a:pPr>
                <a:r>
                  <a:rPr lang="en-US" dirty="0" smtClean="0"/>
                  <a:t>Number</a:t>
                </a:r>
                <a:r>
                  <a:rPr lang="en-US" baseline="0" dirty="0" smtClean="0"/>
                  <a:t> of Observations</a:t>
                </a:r>
                <a:endParaRPr lang="en-US" dirty="0"/>
              </a:p>
            </c:rich>
          </c:tx>
          <c:layout/>
          <c:overlay val="0"/>
        </c:title>
        <c:numFmt formatCode="General" sourceLinked="0"/>
        <c:majorTickMark val="out"/>
        <c:minorTickMark val="none"/>
        <c:tickLblPos val="nextTo"/>
        <c:txPr>
          <a:bodyPr/>
          <a:lstStyle/>
          <a:p>
            <a:pPr>
              <a:defRPr b="1"/>
            </a:pPr>
            <a:endParaRPr lang="en-US"/>
          </a:p>
        </c:txPr>
        <c:crossAx val="-629209280"/>
        <c:crosses val="autoZero"/>
        <c:auto val="1"/>
        <c:lblAlgn val="ctr"/>
        <c:lblOffset val="100"/>
        <c:noMultiLvlLbl val="0"/>
      </c:catAx>
      <c:valAx>
        <c:axId val="-629209280"/>
        <c:scaling>
          <c:orientation val="minMax"/>
        </c:scaling>
        <c:delete val="0"/>
        <c:axPos val="l"/>
        <c:majorGridlines/>
        <c:title>
          <c:tx>
            <c:rich>
              <a:bodyPr rot="-5400000" vert="horz"/>
              <a:lstStyle/>
              <a:p>
                <a:pPr>
                  <a:defRPr/>
                </a:pPr>
                <a:r>
                  <a:rPr lang="en-US"/>
                  <a:t>Speedup</a:t>
                </a:r>
              </a:p>
            </c:rich>
          </c:tx>
          <c:layout/>
          <c:overlay val="0"/>
        </c:title>
        <c:numFmt formatCode="General" sourceLinked="1"/>
        <c:majorTickMark val="out"/>
        <c:minorTickMark val="none"/>
        <c:tickLblPos val="nextTo"/>
        <c:txPr>
          <a:bodyPr/>
          <a:lstStyle/>
          <a:p>
            <a:pPr>
              <a:defRPr b="1"/>
            </a:pPr>
            <a:endParaRPr lang="en-US"/>
          </a:p>
        </c:txPr>
        <c:crossAx val="-629220736"/>
        <c:crosses val="autoZero"/>
        <c:crossBetween val="between"/>
      </c:valAx>
    </c:plotArea>
    <c:legend>
      <c:legendPos val="r"/>
      <c:layout/>
      <c:overlay val="0"/>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2</a:t>
            </a:fld>
            <a:endParaRPr lang="en-US"/>
          </a:p>
        </p:txBody>
      </p:sp>
    </p:spTree>
    <p:extLst>
      <p:ext uri="{BB962C8B-B14F-4D97-AF65-F5344CB8AC3E}">
        <p14:creationId xmlns:p14="http://schemas.microsoft.com/office/powerpoint/2010/main" val="89548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r>
              <a:rPr lang="en-US" baseline="0" dirty="0" err="1" smtClean="0"/>
              <a:t>si</a:t>
            </a:r>
            <a:r>
              <a:rPr lang="en-US" baseline="0" dirty="0" smtClean="0"/>
              <a:t>=1,sn=1) .  Si </a:t>
            </a:r>
            <a:r>
              <a:rPr lang="en-US" baseline="0" dirty="0" err="1" smtClean="0"/>
              <a:t>Sn</a:t>
            </a:r>
            <a:r>
              <a:rPr lang="en-US" baseline="0" dirty="0" smtClean="0"/>
              <a:t> are parameters to tune  </a:t>
            </a:r>
            <a:r>
              <a:rPr lang="en-US" baseline="0" dirty="0" err="1" smtClean="0"/>
              <a:t>si</a:t>
            </a:r>
            <a:r>
              <a:rPr lang="en-US" baseline="0" dirty="0" smtClean="0"/>
              <a:t>=1 </a:t>
            </a:r>
            <a:r>
              <a:rPr lang="en-US" baseline="0" dirty="0" err="1" smtClean="0"/>
              <a:t>sn</a:t>
            </a:r>
            <a:r>
              <a:rPr lang="en-US" baseline="0" dirty="0" smtClean="0"/>
              <a:t> = 1 is the worse case scenario of no tuning. Speed up includes the data transfer.  For production code the observation locations only need to be loaded once.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3504258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floating point instructions per load/store ~=</a:t>
            </a:r>
            <a:r>
              <a:rPr lang="en-US" baseline="0" dirty="0" smtClean="0"/>
              <a:t> 2.5.  This is not that high, but it is the highest we have.</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1180593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g"/><Relationship Id="rId5" Type="http://schemas.openxmlformats.org/officeDocument/2006/relationships/image" Target="../media/image2.jpeg"/><Relationship Id="rId6"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mn-ea"/>
                <a:cs typeface="+mn-cs"/>
              </a:rPr>
              <a:t>The </a:t>
            </a:r>
            <a:r>
              <a:rPr lang="en-US" sz="1000" dirty="0">
                <a:solidFill>
                  <a:prstClr val="black"/>
                </a:solidFill>
                <a:latin typeface="Calibri"/>
                <a:ea typeface="+mn-ea"/>
                <a:cs typeface="+mn-cs"/>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a:t>
            </a:r>
            <a:r>
              <a:rPr lang="en-US" sz="1000" dirty="0" smtClean="0">
                <a:solidFill>
                  <a:prstClr val="black"/>
                </a:solidFill>
                <a:latin typeface="Calibri"/>
                <a:ea typeface="+mn-ea"/>
                <a:cs typeface="+mn-cs"/>
              </a:rPr>
              <a:t>2014</a:t>
            </a:r>
            <a:endParaRPr lang="en-US" sz="1000" dirty="0">
              <a:solidFill>
                <a:prstClr val="black"/>
              </a:solidFill>
              <a:latin typeface="Calibri"/>
              <a:ea typeface="+mn-ea"/>
              <a:cs typeface="+mn-cs"/>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pic>
        <p:nvPicPr>
          <p:cNvPr id="9" name="Picture 8" descr="ncar-logo-med"/>
          <p:cNvPicPr>
            <a:picLocks noChangeAspect="1" noChangeArrowheads="1"/>
          </p:cNvPicPr>
          <p:nvPr userDrawn="1"/>
        </p:nvPicPr>
        <p:blipFill>
          <a:blip r:embed="rId2"/>
          <a:srcRect/>
          <a:stretch>
            <a:fillRect/>
          </a:stretch>
        </p:blipFill>
        <p:spPr bwMode="auto">
          <a:xfrm>
            <a:off x="685800" y="6324600"/>
            <a:ext cx="1231900" cy="347663"/>
          </a:xfrm>
          <a:prstGeom prst="rect">
            <a:avLst/>
          </a:prstGeom>
          <a:noFill/>
          <a:ln w="9525">
            <a:noFill/>
            <a:miter lim="800000"/>
            <a:headEnd/>
            <a:tailEnd/>
          </a:ln>
        </p:spPr>
      </p:pic>
      <p:pic>
        <p:nvPicPr>
          <p:cNvPr id="10" name="Picture 9" descr="nsf1"/>
          <p:cNvPicPr>
            <a:picLocks noChangeAspect="1" noChangeArrowheads="1"/>
          </p:cNvPicPr>
          <p:nvPr userDrawn="1"/>
        </p:nvPicPr>
        <p:blipFill>
          <a:blip r:embed="rId3"/>
          <a:srcRect/>
          <a:stretch>
            <a:fillRect/>
          </a:stretch>
        </p:blipFill>
        <p:spPr bwMode="auto">
          <a:xfrm>
            <a:off x="2057400" y="6248400"/>
            <a:ext cx="503238" cy="506413"/>
          </a:xfrm>
          <a:prstGeom prst="rect">
            <a:avLst/>
          </a:prstGeom>
          <a:noFill/>
          <a:ln w="9525">
            <a:noFill/>
            <a:miter lim="800000"/>
            <a:headEnd/>
            <a:tailEnd/>
          </a:ln>
        </p:spPr>
      </p:pic>
      <p:pic>
        <p:nvPicPr>
          <p:cNvPr id="11" name="Picture 9" descr="Dartboard7"/>
          <p:cNvPicPr>
            <a:picLocks noChangeAspect="1" noChangeArrowheads="1"/>
          </p:cNvPicPr>
          <p:nvPr userDrawn="1"/>
        </p:nvPicPr>
        <p:blipFill>
          <a:blip r:embed="rId4"/>
          <a:srcRect/>
          <a:stretch>
            <a:fillRect/>
          </a:stretch>
        </p:blipFill>
        <p:spPr bwMode="auto">
          <a:xfrm>
            <a:off x="6934200" y="6248400"/>
            <a:ext cx="1752600" cy="519113"/>
          </a:xfrm>
          <a:prstGeom prst="rect">
            <a:avLst/>
          </a:prstGeom>
          <a:noFill/>
          <a:ln w="9525">
            <a:noFill/>
            <a:miter lim="800000"/>
            <a:headEnd/>
            <a:tailEnd/>
          </a:ln>
        </p:spPr>
      </p:pic>
      <p:sp>
        <p:nvSpPr>
          <p:cNvPr id="13"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Tree>
    <p:extLst>
      <p:ext uri="{BB962C8B-B14F-4D97-AF65-F5344CB8AC3E}">
        <p14:creationId xmlns:p14="http://schemas.microsoft.com/office/powerpoint/2010/main" val="24459850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Tree>
    <p:extLst>
      <p:ext uri="{BB962C8B-B14F-4D97-AF65-F5344CB8AC3E}">
        <p14:creationId xmlns:p14="http://schemas.microsoft.com/office/powerpoint/2010/main" val="2356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Tree>
    <p:extLst>
      <p:ext uri="{BB962C8B-B14F-4D97-AF65-F5344CB8AC3E}">
        <p14:creationId xmlns:p14="http://schemas.microsoft.com/office/powerpoint/2010/main" val="4803479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Tree>
    <p:extLst>
      <p:ext uri="{BB962C8B-B14F-4D97-AF65-F5344CB8AC3E}">
        <p14:creationId xmlns:p14="http://schemas.microsoft.com/office/powerpoint/2010/main" val="3202909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3.xml"/><Relationship Id="rId8" Type="http://schemas.openxmlformats.org/officeDocument/2006/relationships/image" Target="../media/image1.jpeg"/><Relationship Id="rId9" Type="http://schemas.openxmlformats.org/officeDocument/2006/relationships/image" Target="../media/image2.jpeg"/><Relationship Id="rId10"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pic>
        <p:nvPicPr>
          <p:cNvPr id="8" name="Picture 8" descr="ncar-logo-med"/>
          <p:cNvPicPr>
            <a:picLocks noChangeAspect="1" noChangeArrowheads="1"/>
          </p:cNvPicPr>
          <p:nvPr userDrawn="1"/>
        </p:nvPicPr>
        <p:blipFill>
          <a:blip r:embed="rId4"/>
          <a:srcRect/>
          <a:stretch>
            <a:fillRect/>
          </a:stretch>
        </p:blipFill>
        <p:spPr bwMode="auto">
          <a:xfrm>
            <a:off x="685800" y="6324600"/>
            <a:ext cx="1231900" cy="347663"/>
          </a:xfrm>
          <a:prstGeom prst="rect">
            <a:avLst/>
          </a:prstGeom>
          <a:noFill/>
          <a:ln w="9525">
            <a:noFill/>
            <a:miter lim="800000"/>
            <a:headEnd/>
            <a:tailEnd/>
          </a:ln>
        </p:spPr>
      </p:pic>
      <p:pic>
        <p:nvPicPr>
          <p:cNvPr id="9" name="Picture 8" descr="nsf1"/>
          <p:cNvPicPr>
            <a:picLocks noChangeAspect="1" noChangeArrowheads="1"/>
          </p:cNvPicPr>
          <p:nvPr userDrawn="1"/>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0" name="Picture 9" descr="Dartboard7"/>
          <p:cNvPicPr>
            <a:picLocks noChangeAspect="1" noChangeArrowheads="1"/>
          </p:cNvPicPr>
          <p:nvPr userDrawn="1"/>
        </p:nvPicPr>
        <p:blipFill>
          <a:blip r:embed="rId6"/>
          <a:srcRect/>
          <a:stretch>
            <a:fillRect/>
          </a:stretch>
        </p:blipFill>
        <p:spPr bwMode="auto">
          <a:xfrm>
            <a:off x="6934200" y="6248400"/>
            <a:ext cx="1752600" cy="519113"/>
          </a:xfrm>
          <a:prstGeom prst="rect">
            <a:avLst/>
          </a:prstGeom>
          <a:noFill/>
          <a:ln w="9525">
            <a:noFill/>
            <a:miter lim="800000"/>
            <a:headEnd/>
            <a:tailEnd/>
          </a:ln>
        </p:spPr>
      </p:pic>
      <p:sp>
        <p:nvSpPr>
          <p:cNvPr id="12" name="Slide Number Placeholder 4"/>
          <p:cNvSpPr txBox="1">
            <a:spLocks/>
          </p:cNvSpPr>
          <p:nvPr userDrawn="1"/>
        </p:nvSpPr>
        <p:spPr>
          <a:xfrm>
            <a:off x="8229600" y="6492875"/>
            <a:ext cx="914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000" kern="1200">
                <a:solidFill>
                  <a:schemeClr val="tx1">
                    <a:tint val="75000"/>
                  </a:schemeClr>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a:lstStyle>
          <a:p>
            <a:r>
              <a:rPr lang="en-US" smtClean="0"/>
              <a:t>pg </a:t>
            </a:r>
            <a:fld id="{1DCE4C99-821D-0A43-B0D2-0BA6C4E4E57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26" r:id="rId1"/>
    <p:sldLayoutId id="2147483929" r:id="rId2"/>
  </p:sldLayoutIdLst>
  <p:hf sldNum="0"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2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0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20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20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7"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3" r:id="rId1"/>
    <p:sldLayoutId id="2147483964" r:id="rId2"/>
  </p:sldLayoutIdLst>
  <p:hf sldNum="0"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pic>
        <p:nvPicPr>
          <p:cNvPr id="7" name="Picture 8" descr="ncar-logo-med"/>
          <p:cNvPicPr>
            <a:picLocks noChangeAspect="1" noChangeArrowheads="1"/>
          </p:cNvPicPr>
          <p:nvPr userDrawn="1"/>
        </p:nvPicPr>
        <p:blipFill>
          <a:blip r:embed="rId8"/>
          <a:srcRect/>
          <a:stretch>
            <a:fillRect/>
          </a:stretch>
        </p:blipFill>
        <p:spPr bwMode="auto">
          <a:xfrm>
            <a:off x="685800" y="6324600"/>
            <a:ext cx="1231900" cy="347663"/>
          </a:xfrm>
          <a:prstGeom prst="rect">
            <a:avLst/>
          </a:prstGeom>
          <a:noFill/>
          <a:ln w="9525">
            <a:noFill/>
            <a:miter lim="800000"/>
            <a:headEnd/>
            <a:tailEnd/>
          </a:ln>
        </p:spPr>
      </p:pic>
      <p:pic>
        <p:nvPicPr>
          <p:cNvPr id="8" name="Picture 7" descr="nsf1"/>
          <p:cNvPicPr>
            <a:picLocks noChangeAspect="1" noChangeArrowheads="1"/>
          </p:cNvPicPr>
          <p:nvPr userDrawn="1"/>
        </p:nvPicPr>
        <p:blipFill>
          <a:blip r:embed="rId9"/>
          <a:srcRect/>
          <a:stretch>
            <a:fillRect/>
          </a:stretch>
        </p:blipFill>
        <p:spPr bwMode="auto">
          <a:xfrm>
            <a:off x="2057400" y="6248400"/>
            <a:ext cx="503238" cy="506413"/>
          </a:xfrm>
          <a:prstGeom prst="rect">
            <a:avLst/>
          </a:prstGeom>
          <a:noFill/>
          <a:ln w="9525">
            <a:noFill/>
            <a:miter lim="800000"/>
            <a:headEnd/>
            <a:tailEnd/>
          </a:ln>
        </p:spPr>
      </p:pic>
      <p:pic>
        <p:nvPicPr>
          <p:cNvPr id="9" name="Picture 9" descr="Dartboard7"/>
          <p:cNvPicPr>
            <a:picLocks noChangeAspect="1" noChangeArrowheads="1"/>
          </p:cNvPicPr>
          <p:nvPr userDrawn="1"/>
        </p:nvPicPr>
        <p:blipFill>
          <a:blip r:embed="rId10"/>
          <a:srcRect/>
          <a:stretch>
            <a:fillRect/>
          </a:stretch>
        </p:blipFill>
        <p:spPr bwMode="auto">
          <a:xfrm>
            <a:off x="6934200" y="6248400"/>
            <a:ext cx="1752600" cy="519113"/>
          </a:xfrm>
          <a:prstGeom prst="rect">
            <a:avLst/>
          </a:prstGeom>
          <a:noFill/>
          <a:ln w="9525">
            <a:noFill/>
            <a:miter lim="800000"/>
            <a:headEnd/>
            <a:tailEnd/>
          </a:ln>
        </p:spPr>
      </p:pic>
      <p:sp>
        <p:nvSpPr>
          <p:cNvPr id="10" name="Slide Number Placeholder 4"/>
          <p:cNvSpPr txBox="1">
            <a:spLocks/>
          </p:cNvSpPr>
          <p:nvPr userDrawn="1"/>
        </p:nvSpPr>
        <p:spPr>
          <a:xfrm>
            <a:off x="8229600" y="6492875"/>
            <a:ext cx="914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000" kern="1200">
                <a:solidFill>
                  <a:schemeClr val="tx1">
                    <a:tint val="75000"/>
                  </a:schemeClr>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a:lstStyle>
          <a:p>
            <a:r>
              <a:rPr lang="en-US" smtClean="0"/>
              <a:t>pg </a:t>
            </a:r>
            <a:fld id="{1DCE4C99-821D-0A43-B0D2-0BA6C4E4E578}" type="slidenum">
              <a:rPr lang="en-US" smtClean="0"/>
              <a:pPr/>
              <a:t>‹#›</a:t>
            </a:fld>
            <a:endParaRPr lang="en-US" dirty="0"/>
          </a:p>
        </p:txBody>
      </p:sp>
    </p:spTree>
    <p:extLst>
      <p:ext uri="{BB962C8B-B14F-4D97-AF65-F5344CB8AC3E}">
        <p14:creationId xmlns:p14="http://schemas.microsoft.com/office/powerpoint/2010/main" val="2066496786"/>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1" r:id="rId5"/>
    <p:sldLayoutId id="2147483972" r:id="rId6"/>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sldNum="0" hdr="0" dt="0"/>
  <p:txStyles>
    <p:titleStyle>
      <a:lvl1pPr algn="ctr"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lnSpc>
          <a:spcPct val="100000"/>
        </a:lnSpc>
        <a:spcBef>
          <a:spcPct val="20000"/>
        </a:spcBef>
        <a:buFont typeface="Wingdings" charset="2"/>
        <a:buChar char="Ø"/>
        <a:defRPr sz="3200" kern="1200">
          <a:solidFill>
            <a:schemeClr val="tx1"/>
          </a:solidFill>
          <a:latin typeface="+mn-lt"/>
          <a:ea typeface="+mn-ea"/>
          <a:cs typeface="+mn-cs"/>
        </a:defRPr>
      </a:lvl1pPr>
      <a:lvl2pPr marL="742950" indent="-285750" algn="l" defTabSz="457200" rtl="0" eaLnBrk="1" latinLnBrk="0" hangingPunct="1">
        <a:spcBef>
          <a:spcPct val="20000"/>
        </a:spcBef>
        <a:buFontTx/>
        <a:buNone/>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chart" Target="../charts/char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hyperlink" Target="http://www.image.ucar.edu/DAReS/DAR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8888"/>
            <a:ext cx="9144000" cy="1357312"/>
          </a:xfrm>
        </p:spPr>
        <p:txBody>
          <a:bodyPr>
            <a:normAutofit fontScale="90000"/>
          </a:bodyPr>
          <a:lstStyle/>
          <a:p>
            <a:r>
              <a:rPr lang="en-US" dirty="0" smtClean="0"/>
              <a:t>Parallel Implementations</a:t>
            </a:r>
            <a:r>
              <a:rPr lang="en-US" dirty="0"/>
              <a:t> </a:t>
            </a:r>
            <a:r>
              <a:rPr lang="en-US" dirty="0" smtClean="0"/>
              <a:t>of</a:t>
            </a:r>
            <a:r>
              <a:rPr lang="en-US" dirty="0"/>
              <a:t> </a:t>
            </a:r>
            <a:r>
              <a:rPr lang="en-US" dirty="0" smtClean="0"/>
              <a:t>Ensemble</a:t>
            </a:r>
            <a:r>
              <a:rPr lang="en-US" dirty="0"/>
              <a:t> </a:t>
            </a:r>
            <a:r>
              <a:rPr lang="en-US" dirty="0" err="1" smtClean="0"/>
              <a:t>Kalman</a:t>
            </a:r>
            <a:r>
              <a:rPr lang="en-US" dirty="0"/>
              <a:t> </a:t>
            </a:r>
            <a:r>
              <a:rPr lang="en-US" dirty="0" smtClean="0"/>
              <a:t>Filters</a:t>
            </a:r>
            <a:r>
              <a:rPr lang="en-US" dirty="0"/>
              <a:t/>
            </a:r>
            <a:br>
              <a:rPr lang="en-US" dirty="0"/>
            </a:br>
            <a:r>
              <a:rPr lang="en-US" dirty="0" smtClean="0"/>
              <a:t>for Huge</a:t>
            </a:r>
            <a:r>
              <a:rPr lang="en-US" dirty="0"/>
              <a:t> </a:t>
            </a:r>
            <a:r>
              <a:rPr lang="en-US" dirty="0" smtClean="0"/>
              <a:t>Geophysical</a:t>
            </a:r>
            <a:r>
              <a:rPr lang="en-US" dirty="0"/>
              <a:t> </a:t>
            </a:r>
            <a:r>
              <a:rPr lang="en-US" dirty="0" smtClean="0"/>
              <a:t>Models</a:t>
            </a:r>
            <a:r>
              <a:rPr lang="en-US" dirty="0" smtClean="0">
                <a:ea typeface="+mj-ea"/>
                <a:cs typeface="+mj-cs"/>
              </a:rPr>
              <a:t/>
            </a:r>
            <a:br>
              <a:rPr lang="en-US" dirty="0" smtClean="0">
                <a:ea typeface="+mj-ea"/>
                <a:cs typeface="+mj-cs"/>
              </a:rPr>
            </a:br>
            <a:r>
              <a:rPr lang="en-US" sz="1800" dirty="0" smtClean="0">
                <a:ea typeface="+mj-ea"/>
                <a:cs typeface="+mj-cs"/>
              </a:rPr>
              <a:t>Jeffrey Anderson, Helen Kershaw, Jonathan Hendricks, Nancy Collins, Ye </a:t>
            </a:r>
            <a:r>
              <a:rPr lang="en-US" sz="1800" dirty="0" err="1" smtClean="0">
                <a:ea typeface="+mj-ea"/>
                <a:cs typeface="+mj-cs"/>
              </a:rPr>
              <a:t>Feng</a:t>
            </a:r>
            <a:r>
              <a:rPr lang="en-US" sz="1800" dirty="0" smtClean="0">
                <a:ea typeface="+mj-ea"/>
                <a:cs typeface="+mj-cs"/>
              </a:rPr>
              <a:t/>
            </a:r>
            <a:br>
              <a:rPr lang="en-US" sz="1800" dirty="0" smtClean="0">
                <a:ea typeface="+mj-ea"/>
                <a:cs typeface="+mj-cs"/>
              </a:rPr>
            </a:br>
            <a:r>
              <a:rPr lang="en-US" sz="1800" dirty="0" smtClean="0">
                <a:ea typeface="+mj-ea"/>
                <a:cs typeface="+mj-cs"/>
              </a:rPr>
              <a:t>NCAR Data Assimilation Research Section</a:t>
            </a:r>
            <a:endParaRPr lang="en-US" sz="1800" dirty="0">
              <a:ea typeface="+mj-ea"/>
              <a:cs typeface="+mj-cs"/>
            </a:endParaRPr>
          </a:p>
        </p:txBody>
      </p:sp>
    </p:spTree>
    <p:extLst>
      <p:ext uri="{BB962C8B-B14F-4D97-AF65-F5344CB8AC3E}">
        <p14:creationId xmlns:p14="http://schemas.microsoft.com/office/powerpoint/2010/main" val="2337833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978280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6" name="Text Box 6"/>
          <p:cNvSpPr txBox="1">
            <a:spLocks noChangeArrowheads="1"/>
          </p:cNvSpPr>
          <p:nvPr/>
        </p:nvSpPr>
        <p:spPr bwMode="auto">
          <a:xfrm>
            <a:off x="5375251" y="5114925"/>
            <a:ext cx="3768725" cy="1431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a:solidFill>
                  <a:prstClr val="black"/>
                </a:solidFill>
                <a:latin typeface="Calibri"/>
                <a:ea typeface="+mn-ea"/>
                <a:cs typeface="+mn-cs"/>
              </a:rPr>
              <a:t>Theory: impact of observation increments on each state variable can be handled independently!</a:t>
            </a:r>
            <a:endParaRPr lang="en-US" dirty="0">
              <a:solidFill>
                <a:prstClr val="black"/>
              </a:solidFill>
              <a:latin typeface="Times New Roman" charset="0"/>
              <a:ea typeface="+mn-ea"/>
              <a:cs typeface="+mn-cs"/>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990598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7"/>
          <p:cNvSpPr txBox="1">
            <a:spLocks noChangeArrowheads="1"/>
          </p:cNvSpPr>
          <p:nvPr/>
        </p:nvSpPr>
        <p:spPr bwMode="auto">
          <a:xfrm>
            <a:off x="457200" y="1143000"/>
            <a:ext cx="8686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6"/>
            </a:pPr>
            <a:r>
              <a:rPr lang="en-US" dirty="0" smtClean="0">
                <a:solidFill>
                  <a:prstClr val="black"/>
                </a:solidFill>
                <a:latin typeface="Calibri"/>
                <a:ea typeface="+mn-ea"/>
                <a:cs typeface="+mn-cs"/>
              </a:rPr>
              <a:t>When </a:t>
            </a:r>
            <a:r>
              <a:rPr lang="en-US" dirty="0">
                <a:solidFill>
                  <a:prstClr val="black"/>
                </a:solidFill>
                <a:latin typeface="Calibri"/>
                <a:ea typeface="+mn-ea"/>
                <a:cs typeface="+mn-cs"/>
              </a:rPr>
              <a:t>all ensemble members for each state variable are updated, i</a:t>
            </a:r>
            <a:r>
              <a:rPr lang="en-US" dirty="0" smtClean="0">
                <a:solidFill>
                  <a:prstClr val="black"/>
                </a:solidFill>
                <a:latin typeface="Calibri"/>
                <a:ea typeface="+mn-ea"/>
                <a:cs typeface="+mn-cs"/>
              </a:rPr>
              <a:t>ntegrate </a:t>
            </a:r>
            <a:r>
              <a:rPr lang="en-US" dirty="0">
                <a:solidFill>
                  <a:prstClr val="black"/>
                </a:solidFill>
                <a:latin typeface="Calibri"/>
                <a:ea typeface="+mn-ea"/>
                <a:cs typeface="+mn-cs"/>
              </a:rPr>
              <a:t>to time of next observation …</a:t>
            </a:r>
            <a:endParaRPr lang="en-US" dirty="0">
              <a:solidFill>
                <a:prstClr val="black"/>
              </a:solidFill>
              <a:latin typeface="Times New Roman" charset="0"/>
              <a:ea typeface="+mn-ea"/>
              <a:cs typeface="+mn-cs"/>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793915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7"/>
          <p:cNvSpPr txBox="1">
            <a:spLocks noChangeArrowheads="1"/>
          </p:cNvSpPr>
          <p:nvPr/>
        </p:nvSpPr>
        <p:spPr bwMode="auto">
          <a:xfrm>
            <a:off x="457200" y="1143000"/>
            <a:ext cx="8686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r>
              <a:rPr lang="en-US" dirty="0"/>
              <a:t>For large models, regression of increments onto each state variable dominates time.</a:t>
            </a:r>
            <a:endParaRPr lang="en-US" dirty="0">
              <a:latin typeface="Times New Roman" charset="0"/>
            </a:endParaRPr>
          </a:p>
        </p:txBody>
      </p:sp>
      <p:sp>
        <p:nvSpPr>
          <p:cNvPr id="9" name="Oval 5"/>
          <p:cNvSpPr>
            <a:spLocks noChangeArrowheads="1"/>
          </p:cNvSpPr>
          <p:nvPr/>
        </p:nvSpPr>
        <p:spPr bwMode="auto">
          <a:xfrm>
            <a:off x="4953000" y="3581400"/>
            <a:ext cx="1600200" cy="1447800"/>
          </a:xfrm>
          <a:prstGeom prst="ellipse">
            <a:avLst/>
          </a:prstGeom>
          <a:solidFill>
            <a:srgbClr val="FF0000">
              <a:alpha val="49019"/>
            </a:srgbClr>
          </a:solidFill>
          <a:ln w="19050">
            <a:solidFill>
              <a:srgbClr val="FF0003"/>
            </a:solidFill>
            <a:round/>
            <a:headEnd/>
            <a:tailEnd/>
          </a:ln>
        </p:spPr>
        <p:txBody>
          <a:bodyPr/>
          <a:lstStyle/>
          <a:p>
            <a:endParaRPr lang="en-US"/>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822568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Parallelizing Implementation of the Regression</a:t>
            </a:r>
            <a:endParaRPr lang="en-US" sz="2400" dirty="0">
              <a:latin typeface="Arial"/>
              <a:cs typeface="Arial"/>
            </a:endParaRPr>
          </a:p>
        </p:txBody>
      </p:sp>
      <p:pic>
        <p:nvPicPr>
          <p:cNvPr id="10" name="Picture 5" descr="parallel_fig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6"/>
          <p:cNvSpPr txBox="1">
            <a:spLocks noChangeArrowheads="1"/>
          </p:cNvSpPr>
          <p:nvPr/>
        </p:nvSpPr>
        <p:spPr bwMode="auto">
          <a:xfrm>
            <a:off x="457200" y="2514600"/>
            <a:ext cx="4419600"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Simple example:</a:t>
            </a:r>
          </a:p>
          <a:p>
            <a:r>
              <a:rPr lang="en-US" dirty="0"/>
              <a:t>	4 Ensemble members;</a:t>
            </a:r>
          </a:p>
          <a:p>
            <a:r>
              <a:rPr lang="en-US" dirty="0"/>
              <a:t>	4 PEs (colors).</a:t>
            </a:r>
          </a:p>
          <a:p>
            <a:endParaRPr lang="en-US" dirty="0"/>
          </a:p>
          <a:p>
            <a:r>
              <a:rPr lang="en-US" dirty="0"/>
              <a:t>Observation shown by red star.</a:t>
            </a:r>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layout (option 1):</a:t>
            </a:r>
          </a:p>
          <a:p>
            <a:r>
              <a:rPr lang="en-US" dirty="0" smtClean="0"/>
              <a:t>Each process stores all ensemble copies of subset of state.</a:t>
            </a:r>
            <a:endParaRPr lang="en-US" dirty="0"/>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888098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Parallelizing Implementation of the Regression</a:t>
            </a:r>
            <a:endParaRPr lang="en-US" sz="2400" dirty="0">
              <a:latin typeface="Arial"/>
              <a:cs typeface="Arial"/>
            </a:endParaRPr>
          </a:p>
        </p:txBody>
      </p:sp>
      <p:pic>
        <p:nvPicPr>
          <p:cNvPr id="10" name="Picture 5" descr="parallel_fig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6"/>
          <p:cNvSpPr txBox="1">
            <a:spLocks noChangeArrowheads="1"/>
          </p:cNvSpPr>
          <p:nvPr/>
        </p:nvSpPr>
        <p:spPr bwMode="auto">
          <a:xfrm>
            <a:off x="457200" y="2514600"/>
            <a:ext cx="4419600" cy="3539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t>One PE broadcasts obs. increments.</a:t>
            </a:r>
          </a:p>
          <a:p>
            <a:endParaRPr lang="en-US" sz="2000" dirty="0"/>
          </a:p>
          <a:p>
            <a:r>
              <a:rPr lang="en-US" sz="2000" dirty="0"/>
              <a:t>All ensemble members for each state variable are on one PE.</a:t>
            </a:r>
          </a:p>
          <a:p>
            <a:endParaRPr lang="en-US" sz="2000" dirty="0"/>
          </a:p>
          <a:p>
            <a:r>
              <a:rPr lang="en-US" sz="2000" dirty="0"/>
              <a:t>Can compute </a:t>
            </a:r>
            <a:r>
              <a:rPr lang="en-US" sz="2000" dirty="0" smtClean="0"/>
              <a:t>state mean</a:t>
            </a:r>
            <a:r>
              <a:rPr lang="en-US" sz="2000" dirty="0"/>
              <a:t>, variance without communication.</a:t>
            </a:r>
          </a:p>
          <a:p>
            <a:endParaRPr lang="en-US" sz="2000" dirty="0"/>
          </a:p>
          <a:p>
            <a:r>
              <a:rPr lang="en-US" sz="2000" dirty="0"/>
              <a:t>All state increments computed in parallel.</a:t>
            </a:r>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layout (option 1):</a:t>
            </a:r>
          </a:p>
          <a:p>
            <a:r>
              <a:rPr lang="en-US" dirty="0" smtClean="0"/>
              <a:t>Each process stores all ensemble copies of subset of state.</a:t>
            </a:r>
            <a:endParaRPr lang="en-US" dirty="0"/>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1445011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Computing Forward Operators</a:t>
            </a:r>
            <a:endParaRPr lang="en-US" sz="2400" dirty="0">
              <a:latin typeface="Arial"/>
              <a:cs typeface="Arial"/>
            </a:endParaRPr>
          </a:p>
        </p:txBody>
      </p:sp>
      <p:pic>
        <p:nvPicPr>
          <p:cNvPr id="10" name="Picture 5" descr="parallel_fig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6"/>
          <p:cNvSpPr txBox="1">
            <a:spLocks noChangeArrowheads="1"/>
          </p:cNvSpPr>
          <p:nvPr/>
        </p:nvSpPr>
        <p:spPr bwMode="auto">
          <a:xfrm>
            <a:off x="457200" y="2514600"/>
            <a:ext cx="441960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Computing forward operator, h, is </a:t>
            </a:r>
            <a:r>
              <a:rPr lang="en-US" dirty="0" smtClean="0"/>
              <a:t>often </a:t>
            </a:r>
            <a:r>
              <a:rPr lang="en-US" dirty="0"/>
              <a:t>local interpolation.</a:t>
            </a:r>
          </a:p>
          <a:p>
            <a:endParaRPr lang="en-US" dirty="0"/>
          </a:p>
          <a:p>
            <a:r>
              <a:rPr lang="en-US" dirty="0"/>
              <a:t>Most </a:t>
            </a:r>
            <a:r>
              <a:rPr lang="en-US" dirty="0" smtClean="0"/>
              <a:t>observations </a:t>
            </a:r>
            <a:r>
              <a:rPr lang="en-US" dirty="0"/>
              <a:t>require no </a:t>
            </a:r>
            <a:r>
              <a:rPr lang="en-US" dirty="0" smtClean="0"/>
              <a:t>communication.</a:t>
            </a:r>
          </a:p>
          <a:p>
            <a:endParaRPr lang="en-US" dirty="0"/>
          </a:p>
          <a:p>
            <a:r>
              <a:rPr lang="en-US" dirty="0"/>
              <a:t>T</a:t>
            </a:r>
            <a:r>
              <a:rPr lang="en-US" dirty="0" smtClean="0"/>
              <a:t>hose near boundaries or more complex operators require communication.</a:t>
            </a:r>
            <a:endParaRPr lang="en-US" dirty="0"/>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layout (option 1):</a:t>
            </a:r>
          </a:p>
          <a:p>
            <a:r>
              <a:rPr lang="en-US" dirty="0" smtClean="0"/>
              <a:t>Each process stores all ensemble copies of subset of state.</a:t>
            </a:r>
            <a:endParaRPr lang="en-US" dirty="0"/>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502496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Load Balancing Issues for Regression with Localization</a:t>
            </a:r>
            <a:endParaRPr lang="en-US" sz="2400" dirty="0">
              <a:latin typeface="Arial"/>
              <a:cs typeface="Arial"/>
            </a:endParaRPr>
          </a:p>
        </p:txBody>
      </p:sp>
      <p:sp>
        <p:nvSpPr>
          <p:cNvPr id="11" name="TextBox 6"/>
          <p:cNvSpPr txBox="1">
            <a:spLocks noChangeArrowheads="1"/>
          </p:cNvSpPr>
          <p:nvPr/>
        </p:nvSpPr>
        <p:spPr bwMode="auto">
          <a:xfrm>
            <a:off x="457200" y="2514600"/>
            <a:ext cx="4572000"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Observation impact usually </a:t>
            </a:r>
            <a:r>
              <a:rPr lang="en-US" dirty="0" smtClean="0"/>
              <a:t>localized, reduces errors.</a:t>
            </a:r>
          </a:p>
          <a:p>
            <a:endParaRPr lang="en-US" dirty="0"/>
          </a:p>
          <a:p>
            <a:r>
              <a:rPr lang="en-US" dirty="0"/>
              <a:t>Observation in N. Pacific not expected to change Antarctic state.</a:t>
            </a:r>
          </a:p>
          <a:p>
            <a:endParaRPr lang="en-US" dirty="0"/>
          </a:p>
          <a:p>
            <a:r>
              <a:rPr lang="en-US" dirty="0" smtClean="0">
                <a:solidFill>
                  <a:srgbClr val="FF0000"/>
                </a:solidFill>
              </a:rPr>
              <a:t>PE4</a:t>
            </a:r>
            <a:r>
              <a:rPr lang="en-US" dirty="0" smtClean="0"/>
              <a:t> lots of work, </a:t>
            </a:r>
            <a:r>
              <a:rPr lang="en-US" dirty="0" smtClean="0">
                <a:solidFill>
                  <a:srgbClr val="162CFF"/>
                </a:solidFill>
              </a:rPr>
              <a:t>PE1</a:t>
            </a:r>
            <a:r>
              <a:rPr lang="en-US" dirty="0" smtClean="0"/>
              <a:t> has none.</a:t>
            </a:r>
            <a:endParaRPr lang="en-US" dirty="0"/>
          </a:p>
          <a:p>
            <a:endParaRPr lang="en-US" dirty="0">
              <a:solidFill>
                <a:srgbClr val="000090"/>
              </a:solidFill>
            </a:endParaRPr>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layout (option 1):</a:t>
            </a:r>
          </a:p>
          <a:p>
            <a:r>
              <a:rPr lang="en-US" dirty="0" smtClean="0"/>
              <a:t>Each process stores all ensemble copies of subset of state.</a:t>
            </a:r>
            <a:endParaRPr lang="en-US" dirty="0"/>
          </a:p>
        </p:txBody>
      </p:sp>
      <p:pic>
        <p:nvPicPr>
          <p:cNvPr id="9" name="Picture 7" descr="parallel_fig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878831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Load Balancing Issues for Regression with Localization</a:t>
            </a:r>
            <a:endParaRPr lang="en-US" sz="2400" dirty="0">
              <a:latin typeface="Arial"/>
              <a:cs typeface="Arial"/>
            </a:endParaRPr>
          </a:p>
        </p:txBody>
      </p:sp>
      <p:sp>
        <p:nvSpPr>
          <p:cNvPr id="11" name="TextBox 6"/>
          <p:cNvSpPr txBox="1">
            <a:spLocks noChangeArrowheads="1"/>
          </p:cNvSpPr>
          <p:nvPr/>
        </p:nvSpPr>
        <p:spPr bwMode="auto">
          <a:xfrm>
            <a:off x="457200" y="2514600"/>
            <a:ext cx="4419600"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Can balance load by </a:t>
            </a:r>
            <a:r>
              <a:rPr lang="ja-JP" altLang="en-US" dirty="0"/>
              <a:t>‘</a:t>
            </a:r>
            <a:r>
              <a:rPr lang="en-US" altLang="ja-JP" dirty="0"/>
              <a:t>randomly</a:t>
            </a:r>
            <a:r>
              <a:rPr lang="ja-JP" altLang="en-US" dirty="0"/>
              <a:t>’</a:t>
            </a:r>
            <a:r>
              <a:rPr lang="en-US" altLang="ja-JP" dirty="0"/>
              <a:t> assigning state </a:t>
            </a:r>
            <a:r>
              <a:rPr lang="en-US" altLang="ja-JP" dirty="0" smtClean="0"/>
              <a:t>variables </a:t>
            </a:r>
            <a:r>
              <a:rPr lang="en-US" altLang="ja-JP" dirty="0"/>
              <a:t>to PEs.</a:t>
            </a:r>
          </a:p>
          <a:p>
            <a:endParaRPr lang="en-US" dirty="0"/>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layout (option 2):</a:t>
            </a:r>
          </a:p>
          <a:p>
            <a:r>
              <a:rPr lang="en-US" dirty="0" smtClean="0"/>
              <a:t>Each process stores all ensemble copies of subset of state.</a:t>
            </a:r>
            <a:endParaRPr lang="en-US" dirty="0"/>
          </a:p>
        </p:txBody>
      </p:sp>
      <p:pic>
        <p:nvPicPr>
          <p:cNvPr id="10" name="Picture 8" descr="parallel_fig3.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8400" cy="303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5595176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Load Balancing Issues for Regression with Localization</a:t>
            </a:r>
            <a:endParaRPr lang="en-US" sz="2400" dirty="0">
              <a:latin typeface="Arial"/>
              <a:cs typeface="Arial"/>
            </a:endParaRPr>
          </a:p>
        </p:txBody>
      </p:sp>
      <p:sp>
        <p:nvSpPr>
          <p:cNvPr id="11" name="TextBox 6"/>
          <p:cNvSpPr txBox="1">
            <a:spLocks noChangeArrowheads="1"/>
          </p:cNvSpPr>
          <p:nvPr/>
        </p:nvSpPr>
        <p:spPr bwMode="auto">
          <a:xfrm>
            <a:off x="457200" y="2514600"/>
            <a:ext cx="44196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Can balance load by </a:t>
            </a:r>
            <a:r>
              <a:rPr lang="ja-JP" altLang="en-US" dirty="0"/>
              <a:t>‘</a:t>
            </a:r>
            <a:r>
              <a:rPr lang="en-US" altLang="ja-JP" dirty="0"/>
              <a:t>randomly</a:t>
            </a:r>
            <a:r>
              <a:rPr lang="ja-JP" altLang="en-US" dirty="0"/>
              <a:t>’</a:t>
            </a:r>
            <a:r>
              <a:rPr lang="en-US" altLang="ja-JP" dirty="0"/>
              <a:t> assigning state </a:t>
            </a:r>
            <a:r>
              <a:rPr lang="en-US" altLang="ja-JP" dirty="0" smtClean="0"/>
              <a:t>variables </a:t>
            </a:r>
            <a:r>
              <a:rPr lang="en-US" altLang="ja-JP" dirty="0"/>
              <a:t>to PEs.</a:t>
            </a:r>
          </a:p>
          <a:p>
            <a:endParaRPr lang="en-US" dirty="0"/>
          </a:p>
          <a:p>
            <a:r>
              <a:rPr lang="en-US" dirty="0">
                <a:solidFill>
                  <a:srgbClr val="FF0000"/>
                </a:solidFill>
              </a:rPr>
              <a:t>Now computing forward operators, h, requires communication.</a:t>
            </a:r>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layout (option 2):</a:t>
            </a:r>
          </a:p>
          <a:p>
            <a:r>
              <a:rPr lang="en-US" dirty="0" smtClean="0"/>
              <a:t>Each process stores all ensemble copies of subset of state.</a:t>
            </a:r>
            <a:endParaRPr lang="en-US" dirty="0"/>
          </a:p>
        </p:txBody>
      </p:sp>
      <p:pic>
        <p:nvPicPr>
          <p:cNvPr id="10" name="Picture 8" descr="parallel_fig3.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8400" cy="303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044214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What is Data Assimilation?</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ectangle 2"/>
          <p:cNvSpPr txBox="1">
            <a:spLocks noChangeArrowheads="1"/>
          </p:cNvSpPr>
          <p:nvPr/>
        </p:nvSpPr>
        <p:spPr bwMode="auto">
          <a:xfrm>
            <a:off x="1219200" y="4724400"/>
            <a:ext cx="46482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4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0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18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18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1800">
                <a:solidFill>
                  <a:schemeClr val="tx1"/>
                </a:solidFill>
                <a:latin typeface="+mn-lt"/>
                <a:ea typeface="+mn-ea"/>
              </a:defRPr>
            </a:lvl6pPr>
            <a:lvl7pPr marL="2971800" indent="-228600" algn="l" rtl="0" eaLnBrk="1" fontAlgn="base" hangingPunct="1">
              <a:spcBef>
                <a:spcPct val="20000"/>
              </a:spcBef>
              <a:spcAft>
                <a:spcPct val="0"/>
              </a:spcAft>
              <a:buChar char="»"/>
              <a:defRPr sz="1800">
                <a:solidFill>
                  <a:schemeClr val="tx1"/>
                </a:solidFill>
                <a:latin typeface="+mn-lt"/>
                <a:ea typeface="+mn-ea"/>
              </a:defRPr>
            </a:lvl7pPr>
            <a:lvl8pPr marL="3429000" indent="-228600" algn="l" rtl="0" eaLnBrk="1" fontAlgn="base" hangingPunct="1">
              <a:spcBef>
                <a:spcPct val="20000"/>
              </a:spcBef>
              <a:spcAft>
                <a:spcPct val="0"/>
              </a:spcAft>
              <a:buChar char="»"/>
              <a:defRPr sz="1800">
                <a:solidFill>
                  <a:schemeClr val="tx1"/>
                </a:solidFill>
                <a:latin typeface="+mn-lt"/>
                <a:ea typeface="+mn-ea"/>
              </a:defRPr>
            </a:lvl8pPr>
            <a:lvl9pPr marL="3886200" indent="-228600" algn="l" rtl="0" eaLnBrk="1" fontAlgn="base" hangingPunct="1">
              <a:spcBef>
                <a:spcPct val="20000"/>
              </a:spcBef>
              <a:spcAft>
                <a:spcPct val="0"/>
              </a:spcAft>
              <a:buChar char="»"/>
              <a:defRPr sz="1800">
                <a:solidFill>
                  <a:schemeClr val="tx1"/>
                </a:solidFill>
                <a:latin typeface="+mn-lt"/>
                <a:ea typeface="+mn-ea"/>
              </a:defRPr>
            </a:lvl9pPr>
          </a:lstStyle>
          <a:p>
            <a:r>
              <a:rPr lang="en-US" sz="2200" smtClean="0">
                <a:latin typeface="Arial" charset="0"/>
                <a:ea typeface="ＭＳ Ｐゴシック" charset="0"/>
                <a:cs typeface="ＭＳ Ｐゴシック" charset="0"/>
              </a:rPr>
              <a:t>…to produce an analysis</a:t>
            </a:r>
            <a:br>
              <a:rPr lang="en-US" sz="2200" smtClean="0">
                <a:latin typeface="Arial" charset="0"/>
                <a:ea typeface="ＭＳ Ｐゴシック" charset="0"/>
                <a:cs typeface="ＭＳ Ｐゴシック" charset="0"/>
              </a:rPr>
            </a:br>
            <a:r>
              <a:rPr lang="en-US" sz="2200" smtClean="0">
                <a:latin typeface="Arial" charset="0"/>
                <a:ea typeface="ＭＳ Ｐゴシック" charset="0"/>
                <a:cs typeface="ＭＳ Ｐゴシック" charset="0"/>
              </a:rPr>
              <a:t>(best possible estimate).</a:t>
            </a:r>
            <a:endParaRPr lang="en-US" sz="2200">
              <a:latin typeface="Arial" charset="0"/>
              <a:ea typeface="ＭＳ Ｐゴシック" charset="0"/>
              <a:cs typeface="ＭＳ Ｐゴシック" charset="0"/>
            </a:endParaRPr>
          </a:p>
        </p:txBody>
      </p:sp>
      <p:pic>
        <p:nvPicPr>
          <p:cNvPr id="18" name="Picture 4" desc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981200"/>
            <a:ext cx="2940050" cy="2239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5" descr="thermo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86000"/>
            <a:ext cx="550863"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 Box 9"/>
          <p:cNvSpPr txBox="1">
            <a:spLocks noChangeArrowheads="1"/>
          </p:cNvSpPr>
          <p:nvPr/>
        </p:nvSpPr>
        <p:spPr bwMode="auto">
          <a:xfrm>
            <a:off x="1600200" y="2667000"/>
            <a:ext cx="4508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a:t>+</a:t>
            </a:r>
            <a:endParaRPr lang="en-US"/>
          </a:p>
        </p:txBody>
      </p:sp>
      <p:sp>
        <p:nvSpPr>
          <p:cNvPr id="21" name="Line 11"/>
          <p:cNvSpPr>
            <a:spLocks noChangeShapeType="1"/>
          </p:cNvSpPr>
          <p:nvPr/>
        </p:nvSpPr>
        <p:spPr bwMode="auto">
          <a:xfrm>
            <a:off x="5029200" y="3048000"/>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pic>
        <p:nvPicPr>
          <p:cNvPr id="22" name="Picture 12" descr="DARTspaghettiSqu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886200"/>
            <a:ext cx="3276600" cy="2005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Rectangle 6"/>
          <p:cNvSpPr>
            <a:spLocks noChangeArrowheads="1"/>
          </p:cNvSpPr>
          <p:nvPr/>
        </p:nvSpPr>
        <p:spPr bwMode="auto">
          <a:xfrm>
            <a:off x="457200" y="1524000"/>
            <a:ext cx="79248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1" hangingPunct="1">
              <a:spcBef>
                <a:spcPct val="20000"/>
              </a:spcBef>
            </a:pPr>
            <a:r>
              <a:rPr lang="en-US" sz="2200"/>
              <a:t>Observations combined with a Model forecast…</a:t>
            </a:r>
          </a:p>
          <a:p>
            <a:pPr marL="342900" indent="-342900" eaLnBrk="1" hangingPunct="1">
              <a:spcBef>
                <a:spcPct val="20000"/>
              </a:spcBef>
            </a:pPr>
            <a:endParaRPr lang="en-US"/>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0" grpId="0"/>
      <p:bldP spid="21"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Eliminating Communication for Forward Operators</a:t>
            </a:r>
            <a:endParaRPr lang="en-US" sz="2400" dirty="0">
              <a:latin typeface="Arial"/>
              <a:cs typeface="Arial"/>
            </a:endParaRPr>
          </a:p>
        </p:txBody>
      </p:sp>
      <p:sp>
        <p:nvSpPr>
          <p:cNvPr id="11" name="TextBox 6"/>
          <p:cNvSpPr txBox="1">
            <a:spLocks noChangeArrowheads="1"/>
          </p:cNvSpPr>
          <p:nvPr/>
        </p:nvSpPr>
        <p:spPr bwMode="auto">
          <a:xfrm>
            <a:off x="457200" y="2514600"/>
            <a:ext cx="44196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If each PE has a complete ensemble, forward operators require no communication.</a:t>
            </a:r>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layout (option 3):</a:t>
            </a:r>
          </a:p>
          <a:p>
            <a:r>
              <a:rPr lang="en-US" dirty="0" smtClean="0"/>
              <a:t>Entire state for each ensemble on single PE.</a:t>
            </a:r>
            <a:endParaRPr lang="en-US" dirty="0"/>
          </a:p>
        </p:txBody>
      </p:sp>
      <p:pic>
        <p:nvPicPr>
          <p:cNvPr id="13" name="Picture 9" descr="parallel_fig4.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9629826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Eliminating Communication for Forward Operators</a:t>
            </a:r>
            <a:endParaRPr lang="en-US" sz="2400" dirty="0">
              <a:latin typeface="Arial"/>
              <a:cs typeface="Arial"/>
            </a:endParaRPr>
          </a:p>
        </p:txBody>
      </p:sp>
      <p:sp>
        <p:nvSpPr>
          <p:cNvPr id="11" name="TextBox 6"/>
          <p:cNvSpPr txBox="1">
            <a:spLocks noChangeArrowheads="1"/>
          </p:cNvSpPr>
          <p:nvPr/>
        </p:nvSpPr>
        <p:spPr bwMode="auto">
          <a:xfrm>
            <a:off x="457200" y="2514600"/>
            <a:ext cx="44196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If each PE has a complete ensemble, forward operators require no communication</a:t>
            </a:r>
            <a:r>
              <a:rPr lang="en-US" dirty="0" smtClean="0"/>
              <a:t>.</a:t>
            </a:r>
          </a:p>
          <a:p>
            <a:endParaRPr lang="en-US" dirty="0"/>
          </a:p>
          <a:p>
            <a:r>
              <a:rPr lang="en-US" dirty="0" smtClean="0"/>
              <a:t>Many forward operators could be done at once.</a:t>
            </a:r>
            <a:endParaRPr lang="en-US" dirty="0"/>
          </a:p>
          <a:p>
            <a:endParaRPr lang="en-US" dirty="0"/>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layout (option 3):</a:t>
            </a:r>
          </a:p>
          <a:p>
            <a:r>
              <a:rPr lang="en-US" dirty="0" smtClean="0"/>
              <a:t>Entire state for each ensemble on single PE.</a:t>
            </a:r>
            <a:endParaRPr lang="en-US" dirty="0"/>
          </a:p>
        </p:txBody>
      </p:sp>
      <p:pic>
        <p:nvPicPr>
          <p:cNvPr id="15" name="Picture 7" descr="parallel_fig5.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9696455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Best of Both Worlds? Using a Data Transpose.</a:t>
            </a:r>
            <a:endParaRPr lang="en-US" sz="2400" dirty="0">
              <a:latin typeface="Arial"/>
              <a:cs typeface="Arial"/>
            </a:endParaRPr>
          </a:p>
        </p:txBody>
      </p:sp>
      <p:sp>
        <p:nvSpPr>
          <p:cNvPr id="11" name="TextBox 6"/>
          <p:cNvSpPr txBox="1">
            <a:spLocks noChangeArrowheads="1"/>
          </p:cNvSpPr>
          <p:nvPr/>
        </p:nvSpPr>
        <p:spPr bwMode="auto">
          <a:xfrm>
            <a:off x="457200" y="2514600"/>
            <a:ext cx="4419600"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Do a data </a:t>
            </a:r>
            <a:r>
              <a:rPr lang="en-US" dirty="0" smtClean="0"/>
              <a:t>transpose between options 3 and 2, </a:t>
            </a:r>
            <a:r>
              <a:rPr lang="en-US" dirty="0"/>
              <a:t>using all to all communication.</a:t>
            </a:r>
          </a:p>
          <a:p>
            <a:endParaRPr lang="en-US" dirty="0"/>
          </a:p>
          <a:p>
            <a:r>
              <a:rPr lang="en-US" dirty="0" smtClean="0"/>
              <a:t>Then do state increments for each observation sequentially.</a:t>
            </a:r>
            <a:endParaRPr lang="en-US" dirty="0"/>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Two Data layouts:</a:t>
            </a:r>
          </a:p>
          <a:p>
            <a:r>
              <a:rPr lang="en-US" dirty="0"/>
              <a:t> </a:t>
            </a:r>
            <a:r>
              <a:rPr lang="en-US" dirty="0" smtClean="0"/>
              <a:t>  Option 2 for regression, Option 3 for forward operators</a:t>
            </a:r>
            <a:endParaRPr lang="en-US" dirty="0"/>
          </a:p>
        </p:txBody>
      </p:sp>
      <p:pic>
        <p:nvPicPr>
          <p:cNvPr id="13" name="Picture 8" descr="parallel_fig6.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8400" cy="303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717290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Best of Both Worlds? Using a Data Transpose.</a:t>
            </a:r>
            <a:endParaRPr lang="en-US" sz="2400" dirty="0">
              <a:latin typeface="Arial"/>
              <a:cs typeface="Arial"/>
            </a:endParaRPr>
          </a:p>
        </p:txBody>
      </p:sp>
      <p:sp>
        <p:nvSpPr>
          <p:cNvPr id="12" name="TextBox 1"/>
          <p:cNvSpPr txBox="1">
            <a:spLocks noChangeArrowheads="1"/>
          </p:cNvSpPr>
          <p:nvPr/>
        </p:nvSpPr>
        <p:spPr bwMode="auto">
          <a:xfrm>
            <a:off x="2590800" y="4038600"/>
            <a:ext cx="327660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Whole model state available to a single </a:t>
            </a:r>
            <a:r>
              <a:rPr lang="en-US" dirty="0" smtClean="0"/>
              <a:t>processor.</a:t>
            </a:r>
            <a:endParaRPr lang="en-US" dirty="0"/>
          </a:p>
        </p:txBody>
      </p:sp>
      <p:sp>
        <p:nvSpPr>
          <p:cNvPr id="14" name="TextBox 7"/>
          <p:cNvSpPr txBox="1">
            <a:spLocks noChangeArrowheads="1"/>
          </p:cNvSpPr>
          <p:nvPr/>
        </p:nvSpPr>
        <p:spPr bwMode="auto">
          <a:xfrm>
            <a:off x="6096000" y="3352800"/>
            <a:ext cx="26670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All copies of some variables available to a single processor</a:t>
            </a:r>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grpSp>
        <p:nvGrpSpPr>
          <p:cNvPr id="45" name="Group 44"/>
          <p:cNvGrpSpPr>
            <a:grpSpLocks noChangeAspect="1"/>
          </p:cNvGrpSpPr>
          <p:nvPr/>
        </p:nvGrpSpPr>
        <p:grpSpPr>
          <a:xfrm>
            <a:off x="533400" y="2438400"/>
            <a:ext cx="2145792" cy="3352800"/>
            <a:chOff x="914400" y="2438400"/>
            <a:chExt cx="2438400" cy="3810000"/>
          </a:xfrm>
        </p:grpSpPr>
        <p:sp>
          <p:nvSpPr>
            <p:cNvPr id="46" name="Rectangle 45"/>
            <p:cNvSpPr/>
            <p:nvPr/>
          </p:nvSpPr>
          <p:spPr>
            <a:xfrm>
              <a:off x="990600" y="2971800"/>
              <a:ext cx="426720" cy="3276600"/>
            </a:xfrm>
            <a:prstGeom prst="rect">
              <a:avLst/>
            </a:prstGeom>
            <a:solidFill>
              <a:srgbClr val="0000FF"/>
            </a:solidFill>
            <a:ln w="1905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600200" y="2971800"/>
              <a:ext cx="426720" cy="3276600"/>
            </a:xfrm>
            <a:prstGeom prst="rect">
              <a:avLst/>
            </a:prstGeom>
            <a:solidFill>
              <a:srgbClr val="00B4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09800" y="2971800"/>
              <a:ext cx="426720" cy="3276600"/>
            </a:xfrm>
            <a:prstGeom prst="rect">
              <a:avLst/>
            </a:prstGeom>
            <a:solidFill>
              <a:schemeClr val="accent5">
                <a:lumMod val="60000"/>
                <a:lumOff val="4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2819400" y="2971800"/>
              <a:ext cx="426720" cy="3276600"/>
            </a:xfrm>
            <a:prstGeom prst="rect">
              <a:avLst/>
            </a:prstGeom>
            <a:solidFill>
              <a:srgbClr val="FF0003"/>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914400" y="2438400"/>
              <a:ext cx="609600" cy="430887"/>
            </a:xfrm>
            <a:prstGeom prst="rect">
              <a:avLst/>
            </a:prstGeom>
            <a:noFill/>
          </p:spPr>
          <p:txBody>
            <a:bodyPr wrap="square" rtlCol="0">
              <a:spAutoFit/>
            </a:bodyPr>
            <a:lstStyle/>
            <a:p>
              <a:r>
                <a:rPr lang="en-US" sz="2200" dirty="0" smtClean="0"/>
                <a:t>P1</a:t>
              </a:r>
              <a:endParaRPr lang="en-US" sz="2200" dirty="0"/>
            </a:p>
          </p:txBody>
        </p:sp>
        <p:sp>
          <p:nvSpPr>
            <p:cNvPr id="51" name="TextBox 50"/>
            <p:cNvSpPr txBox="1"/>
            <p:nvPr/>
          </p:nvSpPr>
          <p:spPr>
            <a:xfrm>
              <a:off x="1524000" y="2438400"/>
              <a:ext cx="609600" cy="430887"/>
            </a:xfrm>
            <a:prstGeom prst="rect">
              <a:avLst/>
            </a:prstGeom>
            <a:noFill/>
          </p:spPr>
          <p:txBody>
            <a:bodyPr wrap="square" rtlCol="0">
              <a:spAutoFit/>
            </a:bodyPr>
            <a:lstStyle/>
            <a:p>
              <a:r>
                <a:rPr lang="en-US" sz="2200" dirty="0" smtClean="0"/>
                <a:t>P2</a:t>
              </a:r>
              <a:endParaRPr lang="en-US" sz="2200" dirty="0"/>
            </a:p>
          </p:txBody>
        </p:sp>
        <p:sp>
          <p:nvSpPr>
            <p:cNvPr id="52" name="TextBox 51"/>
            <p:cNvSpPr txBox="1"/>
            <p:nvPr/>
          </p:nvSpPr>
          <p:spPr>
            <a:xfrm>
              <a:off x="2133600" y="2438400"/>
              <a:ext cx="609600" cy="430887"/>
            </a:xfrm>
            <a:prstGeom prst="rect">
              <a:avLst/>
            </a:prstGeom>
            <a:noFill/>
          </p:spPr>
          <p:txBody>
            <a:bodyPr wrap="square" rtlCol="0">
              <a:spAutoFit/>
            </a:bodyPr>
            <a:lstStyle/>
            <a:p>
              <a:r>
                <a:rPr lang="en-US" sz="2200" dirty="0" smtClean="0"/>
                <a:t>P3</a:t>
              </a:r>
              <a:endParaRPr lang="en-US" sz="2200" dirty="0"/>
            </a:p>
          </p:txBody>
        </p:sp>
        <p:sp>
          <p:nvSpPr>
            <p:cNvPr id="53" name="TextBox 52"/>
            <p:cNvSpPr txBox="1"/>
            <p:nvPr/>
          </p:nvSpPr>
          <p:spPr>
            <a:xfrm>
              <a:off x="2743200" y="2438400"/>
              <a:ext cx="609600" cy="430887"/>
            </a:xfrm>
            <a:prstGeom prst="rect">
              <a:avLst/>
            </a:prstGeom>
            <a:noFill/>
          </p:spPr>
          <p:txBody>
            <a:bodyPr wrap="square" rtlCol="0">
              <a:spAutoFit/>
            </a:bodyPr>
            <a:lstStyle/>
            <a:p>
              <a:r>
                <a:rPr lang="en-US" sz="2200" dirty="0" smtClean="0"/>
                <a:t>P4</a:t>
              </a:r>
              <a:endParaRPr lang="en-US" sz="2200" dirty="0"/>
            </a:p>
          </p:txBody>
        </p:sp>
        <p:sp>
          <p:nvSpPr>
            <p:cNvPr id="54" name="TextBox 53"/>
            <p:cNvSpPr txBox="1"/>
            <p:nvPr/>
          </p:nvSpPr>
          <p:spPr>
            <a:xfrm>
              <a:off x="1066800" y="3505200"/>
              <a:ext cx="228600" cy="1569660"/>
            </a:xfrm>
            <a:prstGeom prst="rect">
              <a:avLst/>
            </a:prstGeom>
            <a:noFill/>
          </p:spPr>
          <p:txBody>
            <a:bodyPr wrap="square" rtlCol="0">
              <a:spAutoFit/>
            </a:bodyPr>
            <a:lstStyle/>
            <a:p>
              <a:r>
                <a:rPr lang="en-US" dirty="0" smtClean="0"/>
                <a:t>ENS1</a:t>
              </a:r>
              <a:endParaRPr lang="en-US" dirty="0"/>
            </a:p>
          </p:txBody>
        </p:sp>
        <p:sp>
          <p:nvSpPr>
            <p:cNvPr id="55" name="TextBox 54"/>
            <p:cNvSpPr txBox="1"/>
            <p:nvPr/>
          </p:nvSpPr>
          <p:spPr>
            <a:xfrm>
              <a:off x="1676400" y="3505200"/>
              <a:ext cx="228600" cy="1569660"/>
            </a:xfrm>
            <a:prstGeom prst="rect">
              <a:avLst/>
            </a:prstGeom>
            <a:noFill/>
          </p:spPr>
          <p:txBody>
            <a:bodyPr wrap="square" rtlCol="0">
              <a:spAutoFit/>
            </a:bodyPr>
            <a:lstStyle/>
            <a:p>
              <a:r>
                <a:rPr lang="en-US" dirty="0" smtClean="0"/>
                <a:t>ENS2</a:t>
              </a:r>
              <a:endParaRPr lang="en-US" dirty="0"/>
            </a:p>
          </p:txBody>
        </p:sp>
        <p:sp>
          <p:nvSpPr>
            <p:cNvPr id="56" name="TextBox 55"/>
            <p:cNvSpPr txBox="1"/>
            <p:nvPr/>
          </p:nvSpPr>
          <p:spPr>
            <a:xfrm>
              <a:off x="2286000" y="3505200"/>
              <a:ext cx="228600" cy="1569660"/>
            </a:xfrm>
            <a:prstGeom prst="rect">
              <a:avLst/>
            </a:prstGeom>
            <a:noFill/>
          </p:spPr>
          <p:txBody>
            <a:bodyPr wrap="square" rtlCol="0">
              <a:spAutoFit/>
            </a:bodyPr>
            <a:lstStyle/>
            <a:p>
              <a:r>
                <a:rPr lang="en-US" dirty="0" smtClean="0"/>
                <a:t>ENS3</a:t>
              </a:r>
              <a:endParaRPr lang="en-US" dirty="0"/>
            </a:p>
          </p:txBody>
        </p:sp>
        <p:sp>
          <p:nvSpPr>
            <p:cNvPr id="57" name="TextBox 56"/>
            <p:cNvSpPr txBox="1"/>
            <p:nvPr/>
          </p:nvSpPr>
          <p:spPr>
            <a:xfrm>
              <a:off x="2895600" y="3505200"/>
              <a:ext cx="228600" cy="1569660"/>
            </a:xfrm>
            <a:prstGeom prst="rect">
              <a:avLst/>
            </a:prstGeom>
            <a:noFill/>
          </p:spPr>
          <p:txBody>
            <a:bodyPr wrap="square" rtlCol="0">
              <a:spAutoFit/>
            </a:bodyPr>
            <a:lstStyle/>
            <a:p>
              <a:r>
                <a:rPr lang="en-US" dirty="0" smtClean="0"/>
                <a:t>ENS4</a:t>
              </a:r>
              <a:endParaRPr lang="en-US" dirty="0"/>
            </a:p>
          </p:txBody>
        </p:sp>
      </p:grpSp>
      <p:pic>
        <p:nvPicPr>
          <p:cNvPr id="9" name="Picture 8"/>
          <p:cNvPicPr>
            <a:picLocks noChangeAspect="1"/>
          </p:cNvPicPr>
          <p:nvPr/>
        </p:nvPicPr>
        <p:blipFill>
          <a:blip r:embed="rId2"/>
          <a:stretch>
            <a:fillRect/>
          </a:stretch>
        </p:blipFill>
        <p:spPr>
          <a:xfrm>
            <a:off x="4876800" y="2286000"/>
            <a:ext cx="3800345" cy="1092200"/>
          </a:xfrm>
          <a:prstGeom prst="rect">
            <a:avLst/>
          </a:prstGeom>
        </p:spPr>
      </p:pic>
      <p:sp>
        <p:nvSpPr>
          <p:cNvPr id="22" name="TextBox 21"/>
          <p:cNvSpPr txBox="1"/>
          <p:nvPr/>
        </p:nvSpPr>
        <p:spPr>
          <a:xfrm>
            <a:off x="457200" y="1143000"/>
            <a:ext cx="8229600" cy="830997"/>
          </a:xfrm>
          <a:prstGeom prst="rect">
            <a:avLst/>
          </a:prstGeom>
          <a:noFill/>
        </p:spPr>
        <p:txBody>
          <a:bodyPr wrap="square" rtlCol="0">
            <a:spAutoFit/>
          </a:bodyPr>
          <a:lstStyle/>
          <a:p>
            <a:r>
              <a:rPr lang="en-US" dirty="0" smtClean="0"/>
              <a:t>Two Data layouts:</a:t>
            </a:r>
          </a:p>
          <a:p>
            <a:r>
              <a:rPr lang="en-US" dirty="0"/>
              <a:t> </a:t>
            </a:r>
            <a:r>
              <a:rPr lang="en-US" dirty="0" smtClean="0"/>
              <a:t>  Option 2 for regression, Option 3 for forward operators</a:t>
            </a:r>
            <a:endParaRPr lang="en-US" dirty="0"/>
          </a:p>
        </p:txBody>
      </p:sp>
    </p:spTree>
    <p:extLst>
      <p:ext uri="{BB962C8B-B14F-4D97-AF65-F5344CB8AC3E}">
        <p14:creationId xmlns:p14="http://schemas.microsoft.com/office/powerpoint/2010/main" val="27784899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Problems with Using a Data Transpose.</a:t>
            </a:r>
            <a:endParaRPr lang="en-US" sz="2400" dirty="0">
              <a:latin typeface="Arial"/>
              <a:cs typeface="Arial"/>
            </a:endParaRPr>
          </a:p>
        </p:txBody>
      </p:sp>
      <p:sp>
        <p:nvSpPr>
          <p:cNvPr id="13" name="TextBox 10"/>
          <p:cNvSpPr txBox="1">
            <a:spLocks noChangeArrowheads="1"/>
          </p:cNvSpPr>
          <p:nvPr/>
        </p:nvSpPr>
        <p:spPr bwMode="auto">
          <a:xfrm>
            <a:off x="3733800" y="2852738"/>
            <a:ext cx="411480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t>Ensemble size 4 example.</a:t>
            </a:r>
          </a:p>
          <a:p>
            <a:r>
              <a:rPr lang="en-US" dirty="0" smtClean="0"/>
              <a:t>4 </a:t>
            </a:r>
            <a:r>
              <a:rPr lang="en-US" dirty="0"/>
              <a:t>tasks have a whole copy of the model state.</a:t>
            </a:r>
          </a:p>
        </p:txBody>
      </p:sp>
      <p:sp>
        <p:nvSpPr>
          <p:cNvPr id="15" name="TextBox 11"/>
          <p:cNvSpPr txBox="1">
            <a:spLocks noChangeArrowheads="1"/>
          </p:cNvSpPr>
          <p:nvPr/>
        </p:nvSpPr>
        <p:spPr bwMode="auto">
          <a:xfrm>
            <a:off x="3733800" y="4191000"/>
            <a:ext cx="411480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Other tasks </a:t>
            </a:r>
            <a:r>
              <a:rPr lang="en-US" dirty="0" smtClean="0"/>
              <a:t>have no data and nothing to do during forward operators.</a:t>
            </a:r>
            <a:endParaRPr lang="en-US" dirty="0"/>
          </a:p>
        </p:txBody>
      </p:sp>
      <p:sp>
        <p:nvSpPr>
          <p:cNvPr id="4" name="TextBox 3"/>
          <p:cNvSpPr txBox="1"/>
          <p:nvPr/>
        </p:nvSpPr>
        <p:spPr>
          <a:xfrm>
            <a:off x="381000" y="990600"/>
            <a:ext cx="8382000" cy="1200328"/>
          </a:xfrm>
          <a:prstGeom prst="rect">
            <a:avLst/>
          </a:prstGeom>
          <a:noFill/>
        </p:spPr>
        <p:txBody>
          <a:bodyPr wrap="square" rtlCol="0">
            <a:spAutoFit/>
          </a:bodyPr>
          <a:lstStyle/>
          <a:p>
            <a:pPr marL="457200" indent="-457200">
              <a:buAutoNum type="arabicPeriod"/>
            </a:pPr>
            <a:r>
              <a:rPr lang="en-US" dirty="0" smtClean="0"/>
              <a:t>Lots </a:t>
            </a:r>
            <a:r>
              <a:rPr lang="en-US" dirty="0"/>
              <a:t>of </a:t>
            </a:r>
            <a:r>
              <a:rPr lang="en-US" dirty="0" smtClean="0"/>
              <a:t>communication, </a:t>
            </a:r>
            <a:r>
              <a:rPr lang="en-US" dirty="0"/>
              <a:t>have to move all the </a:t>
            </a:r>
            <a:r>
              <a:rPr lang="en-US" dirty="0" smtClean="0"/>
              <a:t>data.</a:t>
            </a:r>
          </a:p>
          <a:p>
            <a:pPr marL="457200" indent="-457200">
              <a:buAutoNum type="arabicPeriod"/>
            </a:pPr>
            <a:r>
              <a:rPr lang="en-US" dirty="0" smtClean="0"/>
              <a:t>Not </a:t>
            </a:r>
            <a:r>
              <a:rPr lang="en-US" dirty="0"/>
              <a:t>memory </a:t>
            </a:r>
            <a:r>
              <a:rPr lang="en-US" dirty="0" smtClean="0"/>
              <a:t>scalable, whole state must fit on a PE.</a:t>
            </a:r>
          </a:p>
          <a:p>
            <a:pPr marL="457200" indent="-457200">
              <a:buAutoNum type="arabicPeriod"/>
            </a:pPr>
            <a:r>
              <a:rPr lang="en-US" dirty="0"/>
              <a:t>Load balancing for forward </a:t>
            </a:r>
            <a:r>
              <a:rPr lang="en-US" dirty="0" smtClean="0"/>
              <a:t>operators.</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grpSp>
        <p:nvGrpSpPr>
          <p:cNvPr id="9" name="Group 8"/>
          <p:cNvGrpSpPr/>
          <p:nvPr/>
        </p:nvGrpSpPr>
        <p:grpSpPr>
          <a:xfrm>
            <a:off x="914400" y="2438400"/>
            <a:ext cx="7202488" cy="3914775"/>
            <a:chOff x="914400" y="2438400"/>
            <a:chExt cx="7202488" cy="3914775"/>
          </a:xfrm>
        </p:grpSpPr>
        <p:grpSp>
          <p:nvGrpSpPr>
            <p:cNvPr id="22" name="Group 33"/>
            <p:cNvGrpSpPr>
              <a:grpSpLocks/>
            </p:cNvGrpSpPr>
            <p:nvPr/>
          </p:nvGrpSpPr>
          <p:grpSpPr bwMode="auto">
            <a:xfrm>
              <a:off x="3352800" y="6019800"/>
              <a:ext cx="4764088" cy="333375"/>
              <a:chOff x="3367955" y="867197"/>
              <a:chExt cx="4763670" cy="333456"/>
            </a:xfrm>
          </p:grpSpPr>
          <p:pic>
            <p:nvPicPr>
              <p:cNvPr id="23" name="Picture 12" descr="Screen Shot 2014-01-29 at 2.33.5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67955" y="910691"/>
                <a:ext cx="2754646" cy="183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13" descr="Screen Shot 2014-01-29 at 2.33.51 PM.png"/>
              <p:cNvPicPr>
                <a:picLocks noChangeAspect="1"/>
              </p:cNvPicPr>
              <p:nvPr/>
            </p:nvPicPr>
            <p:blipFill>
              <a:blip r:embed="rId2">
                <a:extLst>
                  <a:ext uri="{28A0092B-C50C-407E-A947-70E740481C1C}">
                    <a14:useLocalDpi xmlns:a14="http://schemas.microsoft.com/office/drawing/2010/main" val="0"/>
                  </a:ext>
                </a:extLst>
              </a:blip>
              <a:srcRect t="-23683" r="32008" b="100000"/>
              <a:stretch>
                <a:fillRect/>
              </a:stretch>
            </p:blipFill>
            <p:spPr bwMode="auto">
              <a:xfrm>
                <a:off x="6050110" y="867197"/>
                <a:ext cx="1872931" cy="43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15" descr="Screen Shot 2014-01-29 at 2.36.3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0110" y="983181"/>
                <a:ext cx="2081515" cy="217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 name="Group 6"/>
            <p:cNvGrpSpPr/>
            <p:nvPr/>
          </p:nvGrpSpPr>
          <p:grpSpPr>
            <a:xfrm>
              <a:off x="914400" y="2438400"/>
              <a:ext cx="2438400" cy="3810000"/>
              <a:chOff x="914400" y="2438400"/>
              <a:chExt cx="2438400" cy="3810000"/>
            </a:xfrm>
          </p:grpSpPr>
          <p:sp>
            <p:nvSpPr>
              <p:cNvPr id="26" name="Rectangle 25"/>
              <p:cNvSpPr/>
              <p:nvPr/>
            </p:nvSpPr>
            <p:spPr>
              <a:xfrm>
                <a:off x="990600" y="2971800"/>
                <a:ext cx="426720" cy="3276600"/>
              </a:xfrm>
              <a:prstGeom prst="rect">
                <a:avLst/>
              </a:prstGeom>
              <a:solidFill>
                <a:srgbClr val="0000FF"/>
              </a:solidFill>
              <a:ln w="1905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600200" y="2971800"/>
                <a:ext cx="426720" cy="3276600"/>
              </a:xfrm>
              <a:prstGeom prst="rect">
                <a:avLst/>
              </a:prstGeom>
              <a:solidFill>
                <a:srgbClr val="00B4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209800" y="2971800"/>
                <a:ext cx="426720" cy="3276600"/>
              </a:xfrm>
              <a:prstGeom prst="rect">
                <a:avLst/>
              </a:prstGeom>
              <a:solidFill>
                <a:schemeClr val="accent5">
                  <a:lumMod val="60000"/>
                  <a:lumOff val="4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819400" y="2971800"/>
                <a:ext cx="426720" cy="3276600"/>
              </a:xfrm>
              <a:prstGeom prst="rect">
                <a:avLst/>
              </a:prstGeom>
              <a:solidFill>
                <a:srgbClr val="FF0003"/>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14400" y="2438400"/>
                <a:ext cx="609600" cy="430887"/>
              </a:xfrm>
              <a:prstGeom prst="rect">
                <a:avLst/>
              </a:prstGeom>
              <a:noFill/>
            </p:spPr>
            <p:txBody>
              <a:bodyPr wrap="square" rtlCol="0">
                <a:spAutoFit/>
              </a:bodyPr>
              <a:lstStyle/>
              <a:p>
                <a:r>
                  <a:rPr lang="en-US" sz="2200" dirty="0" smtClean="0"/>
                  <a:t>P1</a:t>
                </a:r>
                <a:endParaRPr lang="en-US" sz="2200" dirty="0"/>
              </a:p>
            </p:txBody>
          </p:sp>
          <p:sp>
            <p:nvSpPr>
              <p:cNvPr id="17" name="TextBox 16"/>
              <p:cNvSpPr txBox="1"/>
              <p:nvPr/>
            </p:nvSpPr>
            <p:spPr>
              <a:xfrm>
                <a:off x="1524000" y="2438400"/>
                <a:ext cx="609600" cy="430887"/>
              </a:xfrm>
              <a:prstGeom prst="rect">
                <a:avLst/>
              </a:prstGeom>
              <a:noFill/>
            </p:spPr>
            <p:txBody>
              <a:bodyPr wrap="square" rtlCol="0">
                <a:spAutoFit/>
              </a:bodyPr>
              <a:lstStyle/>
              <a:p>
                <a:r>
                  <a:rPr lang="en-US" sz="2200" dirty="0" smtClean="0"/>
                  <a:t>P2</a:t>
                </a:r>
                <a:endParaRPr lang="en-US" sz="2200" dirty="0"/>
              </a:p>
            </p:txBody>
          </p:sp>
          <p:sp>
            <p:nvSpPr>
              <p:cNvPr id="18" name="TextBox 17"/>
              <p:cNvSpPr txBox="1"/>
              <p:nvPr/>
            </p:nvSpPr>
            <p:spPr>
              <a:xfrm>
                <a:off x="2133600" y="2438400"/>
                <a:ext cx="609600" cy="430887"/>
              </a:xfrm>
              <a:prstGeom prst="rect">
                <a:avLst/>
              </a:prstGeom>
              <a:noFill/>
            </p:spPr>
            <p:txBody>
              <a:bodyPr wrap="square" rtlCol="0">
                <a:spAutoFit/>
              </a:bodyPr>
              <a:lstStyle/>
              <a:p>
                <a:r>
                  <a:rPr lang="en-US" sz="2200" dirty="0" smtClean="0"/>
                  <a:t>P3</a:t>
                </a:r>
                <a:endParaRPr lang="en-US" sz="2200" dirty="0"/>
              </a:p>
            </p:txBody>
          </p:sp>
          <p:sp>
            <p:nvSpPr>
              <p:cNvPr id="19" name="TextBox 18"/>
              <p:cNvSpPr txBox="1"/>
              <p:nvPr/>
            </p:nvSpPr>
            <p:spPr>
              <a:xfrm>
                <a:off x="2743200" y="2438400"/>
                <a:ext cx="609600" cy="430887"/>
              </a:xfrm>
              <a:prstGeom prst="rect">
                <a:avLst/>
              </a:prstGeom>
              <a:noFill/>
            </p:spPr>
            <p:txBody>
              <a:bodyPr wrap="square" rtlCol="0">
                <a:spAutoFit/>
              </a:bodyPr>
              <a:lstStyle/>
              <a:p>
                <a:r>
                  <a:rPr lang="en-US" sz="2200" dirty="0" smtClean="0"/>
                  <a:t>P4</a:t>
                </a:r>
                <a:endParaRPr lang="en-US" sz="2200" dirty="0"/>
              </a:p>
            </p:txBody>
          </p:sp>
          <p:sp>
            <p:nvSpPr>
              <p:cNvPr id="6" name="TextBox 5"/>
              <p:cNvSpPr txBox="1"/>
              <p:nvPr/>
            </p:nvSpPr>
            <p:spPr>
              <a:xfrm>
                <a:off x="1066800" y="3505200"/>
                <a:ext cx="228600" cy="1569660"/>
              </a:xfrm>
              <a:prstGeom prst="rect">
                <a:avLst/>
              </a:prstGeom>
              <a:noFill/>
            </p:spPr>
            <p:txBody>
              <a:bodyPr wrap="square" rtlCol="0">
                <a:spAutoFit/>
              </a:bodyPr>
              <a:lstStyle/>
              <a:p>
                <a:r>
                  <a:rPr lang="en-US" dirty="0" smtClean="0"/>
                  <a:t>ENS1</a:t>
                </a:r>
                <a:endParaRPr lang="en-US" dirty="0"/>
              </a:p>
            </p:txBody>
          </p:sp>
          <p:sp>
            <p:nvSpPr>
              <p:cNvPr id="21" name="TextBox 20"/>
              <p:cNvSpPr txBox="1"/>
              <p:nvPr/>
            </p:nvSpPr>
            <p:spPr>
              <a:xfrm>
                <a:off x="1676400" y="3505200"/>
                <a:ext cx="228600" cy="1569660"/>
              </a:xfrm>
              <a:prstGeom prst="rect">
                <a:avLst/>
              </a:prstGeom>
              <a:noFill/>
            </p:spPr>
            <p:txBody>
              <a:bodyPr wrap="square" rtlCol="0">
                <a:spAutoFit/>
              </a:bodyPr>
              <a:lstStyle/>
              <a:p>
                <a:r>
                  <a:rPr lang="en-US" dirty="0" smtClean="0"/>
                  <a:t>ENS2</a:t>
                </a:r>
                <a:endParaRPr lang="en-US" dirty="0"/>
              </a:p>
            </p:txBody>
          </p:sp>
          <p:sp>
            <p:nvSpPr>
              <p:cNvPr id="30" name="TextBox 29"/>
              <p:cNvSpPr txBox="1"/>
              <p:nvPr/>
            </p:nvSpPr>
            <p:spPr>
              <a:xfrm>
                <a:off x="2286000" y="3505200"/>
                <a:ext cx="228600" cy="1569660"/>
              </a:xfrm>
              <a:prstGeom prst="rect">
                <a:avLst/>
              </a:prstGeom>
              <a:noFill/>
            </p:spPr>
            <p:txBody>
              <a:bodyPr wrap="square" rtlCol="0">
                <a:spAutoFit/>
              </a:bodyPr>
              <a:lstStyle/>
              <a:p>
                <a:r>
                  <a:rPr lang="en-US" dirty="0" smtClean="0"/>
                  <a:t>ENS3</a:t>
                </a:r>
                <a:endParaRPr lang="en-US" dirty="0"/>
              </a:p>
            </p:txBody>
          </p:sp>
          <p:sp>
            <p:nvSpPr>
              <p:cNvPr id="31" name="TextBox 30"/>
              <p:cNvSpPr txBox="1"/>
              <p:nvPr/>
            </p:nvSpPr>
            <p:spPr>
              <a:xfrm>
                <a:off x="2895600" y="3505200"/>
                <a:ext cx="228600" cy="1569660"/>
              </a:xfrm>
              <a:prstGeom prst="rect">
                <a:avLst/>
              </a:prstGeom>
              <a:noFill/>
            </p:spPr>
            <p:txBody>
              <a:bodyPr wrap="square" rtlCol="0">
                <a:spAutoFit/>
              </a:bodyPr>
              <a:lstStyle/>
              <a:p>
                <a:r>
                  <a:rPr lang="en-US" dirty="0" smtClean="0"/>
                  <a:t>ENS4</a:t>
                </a:r>
                <a:endParaRPr lang="en-US" dirty="0"/>
              </a:p>
            </p:txBody>
          </p:sp>
        </p:grpSp>
        <p:sp>
          <p:nvSpPr>
            <p:cNvPr id="32" name="TextBox 31"/>
            <p:cNvSpPr txBox="1"/>
            <p:nvPr/>
          </p:nvSpPr>
          <p:spPr>
            <a:xfrm>
              <a:off x="3352800" y="5791200"/>
              <a:ext cx="609600" cy="430887"/>
            </a:xfrm>
            <a:prstGeom prst="rect">
              <a:avLst/>
            </a:prstGeom>
            <a:noFill/>
          </p:spPr>
          <p:txBody>
            <a:bodyPr wrap="square" rtlCol="0">
              <a:spAutoFit/>
            </a:bodyPr>
            <a:lstStyle/>
            <a:p>
              <a:r>
                <a:rPr lang="en-US" sz="2200" dirty="0" smtClean="0"/>
                <a:t>P5</a:t>
              </a:r>
              <a:endParaRPr lang="en-US" sz="2200" dirty="0"/>
            </a:p>
          </p:txBody>
        </p:sp>
        <p:sp>
          <p:nvSpPr>
            <p:cNvPr id="33" name="TextBox 32"/>
            <p:cNvSpPr txBox="1"/>
            <p:nvPr/>
          </p:nvSpPr>
          <p:spPr>
            <a:xfrm>
              <a:off x="6019800" y="5791200"/>
              <a:ext cx="609600" cy="430887"/>
            </a:xfrm>
            <a:prstGeom prst="rect">
              <a:avLst/>
            </a:prstGeom>
            <a:noFill/>
          </p:spPr>
          <p:txBody>
            <a:bodyPr wrap="square" rtlCol="0">
              <a:spAutoFit/>
            </a:bodyPr>
            <a:lstStyle/>
            <a:p>
              <a:r>
                <a:rPr lang="en-US" sz="2200" dirty="0" smtClean="0"/>
                <a:t>P9</a:t>
              </a:r>
              <a:endParaRPr lang="en-US" sz="2200" dirty="0"/>
            </a:p>
          </p:txBody>
        </p:sp>
        <p:sp>
          <p:nvSpPr>
            <p:cNvPr id="34" name="TextBox 33"/>
            <p:cNvSpPr txBox="1"/>
            <p:nvPr/>
          </p:nvSpPr>
          <p:spPr>
            <a:xfrm>
              <a:off x="6629400" y="5791200"/>
              <a:ext cx="685800" cy="430887"/>
            </a:xfrm>
            <a:prstGeom prst="rect">
              <a:avLst/>
            </a:prstGeom>
            <a:noFill/>
          </p:spPr>
          <p:txBody>
            <a:bodyPr wrap="square" rtlCol="0">
              <a:spAutoFit/>
            </a:bodyPr>
            <a:lstStyle/>
            <a:p>
              <a:r>
                <a:rPr lang="en-US" sz="2200" dirty="0" smtClean="0"/>
                <a:t>P10</a:t>
              </a:r>
              <a:endParaRPr lang="en-US" sz="2200" dirty="0"/>
            </a:p>
          </p:txBody>
        </p:sp>
        <p:sp>
          <p:nvSpPr>
            <p:cNvPr id="35" name="TextBox 34"/>
            <p:cNvSpPr txBox="1"/>
            <p:nvPr/>
          </p:nvSpPr>
          <p:spPr>
            <a:xfrm>
              <a:off x="7315200" y="5791200"/>
              <a:ext cx="685800" cy="430887"/>
            </a:xfrm>
            <a:prstGeom prst="rect">
              <a:avLst/>
            </a:prstGeom>
            <a:noFill/>
          </p:spPr>
          <p:txBody>
            <a:bodyPr wrap="square" rtlCol="0">
              <a:spAutoFit/>
            </a:bodyPr>
            <a:lstStyle/>
            <a:p>
              <a:r>
                <a:rPr lang="en-US" sz="2200" dirty="0" smtClean="0"/>
                <a:t>P11</a:t>
              </a:r>
              <a:endParaRPr lang="en-US" sz="2200" dirty="0"/>
            </a:p>
          </p:txBody>
        </p:sp>
        <p:sp>
          <p:nvSpPr>
            <p:cNvPr id="36" name="TextBox 35"/>
            <p:cNvSpPr txBox="1"/>
            <p:nvPr/>
          </p:nvSpPr>
          <p:spPr>
            <a:xfrm>
              <a:off x="4038600" y="5791200"/>
              <a:ext cx="609600" cy="430887"/>
            </a:xfrm>
            <a:prstGeom prst="rect">
              <a:avLst/>
            </a:prstGeom>
            <a:noFill/>
          </p:spPr>
          <p:txBody>
            <a:bodyPr wrap="square" rtlCol="0">
              <a:spAutoFit/>
            </a:bodyPr>
            <a:lstStyle/>
            <a:p>
              <a:r>
                <a:rPr lang="en-US" sz="2200" dirty="0" smtClean="0"/>
                <a:t>P6</a:t>
              </a:r>
              <a:endParaRPr lang="en-US" sz="2200" dirty="0"/>
            </a:p>
          </p:txBody>
        </p:sp>
        <p:sp>
          <p:nvSpPr>
            <p:cNvPr id="37" name="TextBox 36"/>
            <p:cNvSpPr txBox="1"/>
            <p:nvPr/>
          </p:nvSpPr>
          <p:spPr>
            <a:xfrm>
              <a:off x="4724400" y="5791200"/>
              <a:ext cx="609600" cy="430887"/>
            </a:xfrm>
            <a:prstGeom prst="rect">
              <a:avLst/>
            </a:prstGeom>
            <a:noFill/>
          </p:spPr>
          <p:txBody>
            <a:bodyPr wrap="square" rtlCol="0">
              <a:spAutoFit/>
            </a:bodyPr>
            <a:lstStyle/>
            <a:p>
              <a:r>
                <a:rPr lang="en-US" sz="2200" dirty="0" smtClean="0"/>
                <a:t>P7</a:t>
              </a:r>
              <a:endParaRPr lang="en-US" sz="2200" dirty="0"/>
            </a:p>
          </p:txBody>
        </p:sp>
        <p:sp>
          <p:nvSpPr>
            <p:cNvPr id="38" name="TextBox 37"/>
            <p:cNvSpPr txBox="1"/>
            <p:nvPr/>
          </p:nvSpPr>
          <p:spPr>
            <a:xfrm>
              <a:off x="5410200" y="5791200"/>
              <a:ext cx="609600" cy="430887"/>
            </a:xfrm>
            <a:prstGeom prst="rect">
              <a:avLst/>
            </a:prstGeom>
            <a:noFill/>
          </p:spPr>
          <p:txBody>
            <a:bodyPr wrap="square" rtlCol="0">
              <a:spAutoFit/>
            </a:bodyPr>
            <a:lstStyle/>
            <a:p>
              <a:r>
                <a:rPr lang="en-US" sz="2200" dirty="0" smtClean="0"/>
                <a:t>P8</a:t>
              </a:r>
              <a:endParaRPr lang="en-US" sz="2200" dirty="0"/>
            </a:p>
          </p:txBody>
        </p:sp>
      </p:grpSp>
    </p:spTree>
    <p:extLst>
      <p:ext uri="{BB962C8B-B14F-4D97-AF65-F5344CB8AC3E}">
        <p14:creationId xmlns:p14="http://schemas.microsoft.com/office/powerpoint/2010/main" val="2191275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Avoiding the Transpose: Forward Operators with Distributed State</a:t>
            </a:r>
            <a:endParaRPr lang="en-US" sz="2400" dirty="0">
              <a:latin typeface="Arial"/>
              <a:cs typeface="Arial"/>
            </a:endParaRPr>
          </a:p>
        </p:txBody>
      </p:sp>
      <p:sp>
        <p:nvSpPr>
          <p:cNvPr id="26" name="Rectangle 2"/>
          <p:cNvSpPr>
            <a:spLocks noChangeArrowheads="1"/>
          </p:cNvSpPr>
          <p:nvPr/>
        </p:nvSpPr>
        <p:spPr bwMode="auto">
          <a:xfrm>
            <a:off x="709613" y="1879600"/>
            <a:ext cx="7859712"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3200" dirty="0"/>
              <a:t>Use </a:t>
            </a:r>
            <a:r>
              <a:rPr lang="en-US" sz="3200" dirty="0" smtClean="0"/>
              <a:t>MPI2 </a:t>
            </a:r>
            <a:r>
              <a:rPr lang="en-US" sz="3200" b="1" dirty="0" smtClean="0">
                <a:solidFill>
                  <a:srgbClr val="FF0000"/>
                </a:solidFill>
              </a:rPr>
              <a:t>one </a:t>
            </a:r>
            <a:r>
              <a:rPr lang="en-US" sz="3200" b="1" dirty="0">
                <a:solidFill>
                  <a:srgbClr val="FF0000"/>
                </a:solidFill>
              </a:rPr>
              <a:t>sided communication </a:t>
            </a:r>
            <a:r>
              <a:rPr lang="en-US" sz="3200" dirty="0"/>
              <a:t>to grab state elements for forward operators.</a:t>
            </a:r>
          </a:p>
        </p:txBody>
      </p:sp>
      <p:cxnSp>
        <p:nvCxnSpPr>
          <p:cNvPr id="34" name="Curved Connector 33"/>
          <p:cNvCxnSpPr/>
          <p:nvPr/>
        </p:nvCxnSpPr>
        <p:spPr bwMode="auto">
          <a:xfrm rot="16200000" flipV="1">
            <a:off x="3108325" y="3521075"/>
            <a:ext cx="193675" cy="771525"/>
          </a:xfrm>
          <a:prstGeom prst="curvedConnector3">
            <a:avLst>
              <a:gd name="adj1" fmla="val 217919"/>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bwMode="auto">
          <a:xfrm rot="5400000" flipH="1" flipV="1">
            <a:off x="2318630" y="3453703"/>
            <a:ext cx="193675" cy="890397"/>
          </a:xfrm>
          <a:prstGeom prst="curvedConnector3">
            <a:avLst>
              <a:gd name="adj1" fmla="val 217919"/>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6" name="Curved Connector 35"/>
          <p:cNvCxnSpPr/>
          <p:nvPr/>
        </p:nvCxnSpPr>
        <p:spPr bwMode="auto">
          <a:xfrm rot="5400000" flipH="1" flipV="1">
            <a:off x="1963737" y="3098801"/>
            <a:ext cx="193675" cy="1600200"/>
          </a:xfrm>
          <a:prstGeom prst="curvedConnector3">
            <a:avLst>
              <a:gd name="adj1" fmla="val 30275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7" name="TextBox 19"/>
          <p:cNvSpPr txBox="1">
            <a:spLocks noChangeArrowheads="1"/>
          </p:cNvSpPr>
          <p:nvPr/>
        </p:nvSpPr>
        <p:spPr bwMode="auto">
          <a:xfrm>
            <a:off x="5060950" y="3476625"/>
            <a:ext cx="436086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Reduces data </a:t>
            </a:r>
            <a:r>
              <a:rPr lang="en-US" dirty="0" smtClean="0"/>
              <a:t>movement.</a:t>
            </a:r>
            <a:endParaRPr lang="en-US" dirty="0"/>
          </a:p>
        </p:txBody>
      </p:sp>
      <p:sp>
        <p:nvSpPr>
          <p:cNvPr id="38" name="TextBox 20"/>
          <p:cNvSpPr txBox="1">
            <a:spLocks noChangeArrowheads="1"/>
          </p:cNvSpPr>
          <p:nvPr/>
        </p:nvSpPr>
        <p:spPr bwMode="auto">
          <a:xfrm>
            <a:off x="5064125" y="4314825"/>
            <a:ext cx="4343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Removes hard memory </a:t>
            </a:r>
            <a:r>
              <a:rPr lang="en-US" dirty="0" smtClean="0"/>
              <a:t>limit.</a:t>
            </a:r>
            <a:endParaRPr lang="en-US" dirty="0"/>
          </a:p>
        </p:txBody>
      </p:sp>
      <p:sp>
        <p:nvSpPr>
          <p:cNvPr id="39" name="TextBox 21"/>
          <p:cNvSpPr txBox="1">
            <a:spLocks noChangeArrowheads="1"/>
          </p:cNvSpPr>
          <p:nvPr/>
        </p:nvSpPr>
        <p:spPr bwMode="auto">
          <a:xfrm>
            <a:off x="1009650" y="5419725"/>
            <a:ext cx="75247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solidFill>
                  <a:srgbClr val="008000"/>
                </a:solidFill>
              </a:rPr>
              <a:t>Allows </a:t>
            </a:r>
            <a:r>
              <a:rPr lang="en-US" dirty="0" err="1" smtClean="0">
                <a:solidFill>
                  <a:srgbClr val="008000"/>
                </a:solidFill>
              </a:rPr>
              <a:t>Vectorization</a:t>
            </a:r>
            <a:r>
              <a:rPr lang="en-US" dirty="0" smtClean="0"/>
              <a:t> </a:t>
            </a:r>
            <a:r>
              <a:rPr lang="en-US" dirty="0"/>
              <a:t>of forward </a:t>
            </a:r>
            <a:r>
              <a:rPr lang="en-US" dirty="0" smtClean="0"/>
              <a:t>operator calculations.</a:t>
            </a:r>
            <a:endParaRPr lang="en-US" dirty="0"/>
          </a:p>
        </p:txBody>
      </p:sp>
      <p:sp>
        <p:nvSpPr>
          <p:cNvPr id="40" name="Isosceles Triangle 39"/>
          <p:cNvSpPr/>
          <p:nvPr/>
        </p:nvSpPr>
        <p:spPr>
          <a:xfrm rot="10800000">
            <a:off x="2684463" y="3802063"/>
            <a:ext cx="352425" cy="160337"/>
          </a:xfrm>
          <a:prstGeom prst="triangle">
            <a:avLst/>
          </a:prstGeom>
          <a:solidFill>
            <a:srgbClr val="FF000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cxnSp>
        <p:nvCxnSpPr>
          <p:cNvPr id="60" name="Curved Connector 59"/>
          <p:cNvCxnSpPr/>
          <p:nvPr/>
        </p:nvCxnSpPr>
        <p:spPr bwMode="auto">
          <a:xfrm rot="16200000" flipV="1">
            <a:off x="3525704" y="3103695"/>
            <a:ext cx="216490" cy="1476699"/>
          </a:xfrm>
          <a:prstGeom prst="curvedConnector3">
            <a:avLst>
              <a:gd name="adj1" fmla="val 217919"/>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2"/>
          <a:stretch>
            <a:fillRect/>
          </a:stretch>
        </p:blipFill>
        <p:spPr>
          <a:xfrm>
            <a:off x="762000" y="3962400"/>
            <a:ext cx="4106794" cy="952500"/>
          </a:xfrm>
          <a:prstGeom prst="rect">
            <a:avLst/>
          </a:prstGeom>
        </p:spPr>
      </p:pic>
      <p:sp>
        <p:nvSpPr>
          <p:cNvPr id="7" name="TextBox 6"/>
          <p:cNvSpPr txBox="1"/>
          <p:nvPr/>
        </p:nvSpPr>
        <p:spPr>
          <a:xfrm>
            <a:off x="838200" y="4876800"/>
            <a:ext cx="3962400" cy="461665"/>
          </a:xfrm>
          <a:prstGeom prst="rect">
            <a:avLst/>
          </a:prstGeom>
          <a:noFill/>
        </p:spPr>
        <p:txBody>
          <a:bodyPr wrap="square" rtlCol="0">
            <a:spAutoFit/>
          </a:bodyPr>
          <a:lstStyle/>
          <a:p>
            <a:r>
              <a:rPr lang="en-US" dirty="0" smtClean="0"/>
              <a:t>P1     P2      P3     P4      P5</a:t>
            </a:r>
            <a:endParaRPr lang="en-US" dirty="0"/>
          </a:p>
        </p:txBody>
      </p:sp>
    </p:spTree>
    <p:extLst>
      <p:ext uri="{BB962C8B-B14F-4D97-AF65-F5344CB8AC3E}">
        <p14:creationId xmlns:p14="http://schemas.microsoft.com/office/powerpoint/2010/main" val="10478023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20" name="Rectangle 19"/>
          <p:cNvSpPr/>
          <p:nvPr/>
        </p:nvSpPr>
        <p:spPr>
          <a:xfrm>
            <a:off x="561975" y="1671638"/>
            <a:ext cx="2371725" cy="1876425"/>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TextBox 4"/>
          <p:cNvSpPr txBox="1">
            <a:spLocks noChangeArrowheads="1"/>
          </p:cNvSpPr>
          <p:nvPr/>
        </p:nvSpPr>
        <p:spPr bwMode="auto">
          <a:xfrm>
            <a:off x="1320800" y="2152650"/>
            <a:ext cx="88741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Me</a:t>
            </a:r>
          </a:p>
        </p:txBody>
      </p:sp>
      <p:grpSp>
        <p:nvGrpSpPr>
          <p:cNvPr id="22" name="Group 20"/>
          <p:cNvGrpSpPr>
            <a:grpSpLocks/>
          </p:cNvGrpSpPr>
          <p:nvPr/>
        </p:nvGrpSpPr>
        <p:grpSpPr bwMode="auto">
          <a:xfrm>
            <a:off x="5056188" y="1741488"/>
            <a:ext cx="3184525" cy="4403725"/>
            <a:chOff x="5055821" y="1741063"/>
            <a:chExt cx="3185628" cy="4404742"/>
          </a:xfrm>
        </p:grpSpPr>
        <p:grpSp>
          <p:nvGrpSpPr>
            <p:cNvPr id="23" name="Group 19"/>
            <p:cNvGrpSpPr>
              <a:grpSpLocks/>
            </p:cNvGrpSpPr>
            <p:nvPr/>
          </p:nvGrpSpPr>
          <p:grpSpPr bwMode="auto">
            <a:xfrm>
              <a:off x="5055821" y="1741063"/>
              <a:ext cx="974870" cy="4404742"/>
              <a:chOff x="5055821" y="1741063"/>
              <a:chExt cx="974870" cy="4404742"/>
            </a:xfrm>
          </p:grpSpPr>
          <p:sp>
            <p:nvSpPr>
              <p:cNvPr id="51" name="Rectangle 50"/>
              <p:cNvSpPr/>
              <p:nvPr/>
            </p:nvSpPr>
            <p:spPr>
              <a:xfrm>
                <a:off x="5055821" y="1741063"/>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 name="Rectangle 51"/>
              <p:cNvSpPr/>
              <p:nvPr/>
            </p:nvSpPr>
            <p:spPr>
              <a:xfrm>
                <a:off x="5063761" y="2631856"/>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3" name="Rectangle 52"/>
              <p:cNvSpPr/>
              <p:nvPr/>
            </p:nvSpPr>
            <p:spPr>
              <a:xfrm>
                <a:off x="5055821" y="3544879"/>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 name="Rectangle 53"/>
              <p:cNvSpPr/>
              <p:nvPr/>
            </p:nvSpPr>
            <p:spPr>
              <a:xfrm>
                <a:off x="5055821" y="4480132"/>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5063761" y="5380453"/>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4" name="Group 52"/>
            <p:cNvGrpSpPr>
              <a:grpSpLocks/>
            </p:cNvGrpSpPr>
            <p:nvPr/>
          </p:nvGrpSpPr>
          <p:grpSpPr bwMode="auto">
            <a:xfrm>
              <a:off x="6174908" y="1741063"/>
              <a:ext cx="974870" cy="4404742"/>
              <a:chOff x="5055821" y="1741063"/>
              <a:chExt cx="974870" cy="4404742"/>
            </a:xfrm>
          </p:grpSpPr>
          <p:sp>
            <p:nvSpPr>
              <p:cNvPr id="46" name="Rectangle 45"/>
              <p:cNvSpPr/>
              <p:nvPr/>
            </p:nvSpPr>
            <p:spPr>
              <a:xfrm>
                <a:off x="5056308" y="1741063"/>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 name="Rectangle 46"/>
              <p:cNvSpPr/>
              <p:nvPr/>
            </p:nvSpPr>
            <p:spPr>
              <a:xfrm>
                <a:off x="5064249" y="2631856"/>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Rectangle 47"/>
              <p:cNvSpPr/>
              <p:nvPr/>
            </p:nvSpPr>
            <p:spPr>
              <a:xfrm>
                <a:off x="5056308" y="3544879"/>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Rectangle 48"/>
              <p:cNvSpPr/>
              <p:nvPr/>
            </p:nvSpPr>
            <p:spPr>
              <a:xfrm>
                <a:off x="5056308" y="4480132"/>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 name="Rectangle 49"/>
              <p:cNvSpPr/>
              <p:nvPr/>
            </p:nvSpPr>
            <p:spPr>
              <a:xfrm>
                <a:off x="5064249" y="5380453"/>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5" name="Group 58"/>
            <p:cNvGrpSpPr>
              <a:grpSpLocks/>
            </p:cNvGrpSpPr>
            <p:nvPr/>
          </p:nvGrpSpPr>
          <p:grpSpPr bwMode="auto">
            <a:xfrm>
              <a:off x="7266579" y="1741063"/>
              <a:ext cx="974870" cy="4404742"/>
              <a:chOff x="5055821" y="1741063"/>
              <a:chExt cx="974870" cy="4404742"/>
            </a:xfrm>
          </p:grpSpPr>
          <p:sp>
            <p:nvSpPr>
              <p:cNvPr id="41" name="Rectangle 40"/>
              <p:cNvSpPr/>
              <p:nvPr/>
            </p:nvSpPr>
            <p:spPr>
              <a:xfrm>
                <a:off x="5055628" y="1741063"/>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Rectangle 41"/>
              <p:cNvSpPr/>
              <p:nvPr/>
            </p:nvSpPr>
            <p:spPr>
              <a:xfrm>
                <a:off x="5063568" y="2631856"/>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Rectangle 42"/>
              <p:cNvSpPr/>
              <p:nvPr/>
            </p:nvSpPr>
            <p:spPr>
              <a:xfrm>
                <a:off x="5055628" y="3544879"/>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Rectangle 43"/>
              <p:cNvSpPr/>
              <p:nvPr/>
            </p:nvSpPr>
            <p:spPr>
              <a:xfrm>
                <a:off x="5055628" y="4480132"/>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ectangle 44"/>
              <p:cNvSpPr/>
              <p:nvPr/>
            </p:nvSpPr>
            <p:spPr>
              <a:xfrm>
                <a:off x="5063568" y="5380453"/>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sp>
        <p:nvSpPr>
          <p:cNvPr id="4" name="TextBox 3"/>
          <p:cNvSpPr txBox="1"/>
          <p:nvPr/>
        </p:nvSpPr>
        <p:spPr>
          <a:xfrm>
            <a:off x="304800" y="914400"/>
            <a:ext cx="8458200" cy="461665"/>
          </a:xfrm>
          <a:prstGeom prst="rect">
            <a:avLst/>
          </a:prstGeom>
          <a:noFill/>
        </p:spPr>
        <p:txBody>
          <a:bodyPr wrap="square" rtlCol="0">
            <a:spAutoFit/>
          </a:bodyPr>
          <a:lstStyle/>
          <a:p>
            <a:r>
              <a:rPr lang="en-US" dirty="0" smtClean="0"/>
              <a:t>Have my process and a set of other processes.</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451485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20" name="Rectangle 19"/>
          <p:cNvSpPr/>
          <p:nvPr/>
        </p:nvSpPr>
        <p:spPr>
          <a:xfrm>
            <a:off x="561975" y="1671638"/>
            <a:ext cx="2371725" cy="1876425"/>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TextBox 4"/>
          <p:cNvSpPr txBox="1">
            <a:spLocks noChangeArrowheads="1"/>
          </p:cNvSpPr>
          <p:nvPr/>
        </p:nvSpPr>
        <p:spPr bwMode="auto">
          <a:xfrm>
            <a:off x="1320800" y="2152650"/>
            <a:ext cx="88741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Me</a:t>
            </a:r>
          </a:p>
        </p:txBody>
      </p:sp>
      <p:sp>
        <p:nvSpPr>
          <p:cNvPr id="26" name="Rectangle 25"/>
          <p:cNvSpPr/>
          <p:nvPr/>
        </p:nvSpPr>
        <p:spPr>
          <a:xfrm>
            <a:off x="4860925" y="1576388"/>
            <a:ext cx="3590925" cy="4700587"/>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TextBox 5"/>
          <p:cNvSpPr txBox="1">
            <a:spLocks noChangeArrowheads="1"/>
          </p:cNvSpPr>
          <p:nvPr/>
        </p:nvSpPr>
        <p:spPr bwMode="auto">
          <a:xfrm>
            <a:off x="5562600" y="2916238"/>
            <a:ext cx="2087563" cy="95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a:t>Everyone Else</a:t>
            </a:r>
          </a:p>
        </p:txBody>
      </p:sp>
      <p:sp>
        <p:nvSpPr>
          <p:cNvPr id="29" name="TextBox 28"/>
          <p:cNvSpPr txBox="1"/>
          <p:nvPr/>
        </p:nvSpPr>
        <p:spPr>
          <a:xfrm>
            <a:off x="304800" y="914400"/>
            <a:ext cx="8458200" cy="461665"/>
          </a:xfrm>
          <a:prstGeom prst="rect">
            <a:avLst/>
          </a:prstGeom>
          <a:noFill/>
        </p:spPr>
        <p:txBody>
          <a:bodyPr wrap="square" rtlCol="0">
            <a:spAutoFit/>
          </a:bodyPr>
          <a:lstStyle/>
          <a:p>
            <a:r>
              <a:rPr lang="en-US" dirty="0" smtClean="0"/>
              <a:t>Have my process and a set of other processes.</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5320364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26" name="Rectangle 25"/>
          <p:cNvSpPr/>
          <p:nvPr/>
        </p:nvSpPr>
        <p:spPr>
          <a:xfrm>
            <a:off x="4860925" y="1576388"/>
            <a:ext cx="3590925" cy="4700587"/>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TextBox 5"/>
          <p:cNvSpPr txBox="1">
            <a:spLocks noChangeArrowheads="1"/>
          </p:cNvSpPr>
          <p:nvPr/>
        </p:nvSpPr>
        <p:spPr bwMode="auto">
          <a:xfrm>
            <a:off x="5562600" y="2916238"/>
            <a:ext cx="2087563" cy="95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a:t>Everyone Else</a:t>
            </a:r>
          </a:p>
        </p:txBody>
      </p:sp>
      <p:grpSp>
        <p:nvGrpSpPr>
          <p:cNvPr id="9" name="Group 28"/>
          <p:cNvGrpSpPr>
            <a:grpSpLocks/>
          </p:cNvGrpSpPr>
          <p:nvPr/>
        </p:nvGrpSpPr>
        <p:grpSpPr bwMode="auto">
          <a:xfrm>
            <a:off x="561975" y="1671638"/>
            <a:ext cx="2371725" cy="1876425"/>
            <a:chOff x="495511" y="1446513"/>
            <a:chExt cx="2371339" cy="1876953"/>
          </a:xfrm>
        </p:grpSpPr>
        <p:sp>
          <p:nvSpPr>
            <p:cNvPr id="10" name="Rectangle 9"/>
            <p:cNvSpPr/>
            <p:nvPr/>
          </p:nvSpPr>
          <p:spPr>
            <a:xfrm>
              <a:off x="495511" y="1446513"/>
              <a:ext cx="2371339" cy="18769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1" name="Group 25"/>
            <p:cNvGrpSpPr>
              <a:grpSpLocks/>
            </p:cNvGrpSpPr>
            <p:nvPr/>
          </p:nvGrpSpPr>
          <p:grpSpPr bwMode="auto">
            <a:xfrm>
              <a:off x="1963524" y="1671732"/>
              <a:ext cx="708900" cy="770500"/>
              <a:chOff x="2580372" y="2247500"/>
              <a:chExt cx="708900" cy="770500"/>
            </a:xfrm>
          </p:grpSpPr>
          <p:sp>
            <p:nvSpPr>
              <p:cNvPr id="19" name="Rectangle 18"/>
              <p:cNvSpPr/>
              <p:nvPr/>
            </p:nvSpPr>
            <p:spPr>
              <a:xfrm>
                <a:off x="2580558" y="2633640"/>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ectangle 21"/>
              <p:cNvSpPr/>
              <p:nvPr/>
            </p:nvSpPr>
            <p:spPr>
              <a:xfrm>
                <a:off x="2936100" y="2633640"/>
                <a:ext cx="353955"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2936100" y="2247769"/>
                <a:ext cx="353955" cy="38587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2" name="Group 26"/>
            <p:cNvGrpSpPr>
              <a:grpSpLocks/>
            </p:cNvGrpSpPr>
            <p:nvPr/>
          </p:nvGrpSpPr>
          <p:grpSpPr bwMode="auto">
            <a:xfrm>
              <a:off x="722948" y="1692057"/>
              <a:ext cx="354451" cy="750175"/>
              <a:chOff x="1055171" y="2038852"/>
              <a:chExt cx="354451" cy="750175"/>
            </a:xfrm>
          </p:grpSpPr>
          <p:sp>
            <p:nvSpPr>
              <p:cNvPr id="17" name="Rectangle 16"/>
              <p:cNvSpPr/>
              <p:nvPr/>
            </p:nvSpPr>
            <p:spPr>
              <a:xfrm>
                <a:off x="1054710" y="2039439"/>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p:nvSpPr>
            <p:spPr>
              <a:xfrm>
                <a:off x="1054710" y="2404667"/>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3" name="Rectangle 12"/>
            <p:cNvSpPr/>
            <p:nvPr/>
          </p:nvSpPr>
          <p:spPr>
            <a:xfrm>
              <a:off x="2317664" y="2691463"/>
              <a:ext cx="355542" cy="38587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 name="Group 27"/>
            <p:cNvGrpSpPr>
              <a:grpSpLocks/>
            </p:cNvGrpSpPr>
            <p:nvPr/>
          </p:nvGrpSpPr>
          <p:grpSpPr bwMode="auto">
            <a:xfrm>
              <a:off x="1077398" y="2691393"/>
              <a:ext cx="708900" cy="385250"/>
              <a:chOff x="1409622" y="3256998"/>
              <a:chExt cx="708900" cy="385250"/>
            </a:xfrm>
          </p:grpSpPr>
          <p:sp>
            <p:nvSpPr>
              <p:cNvPr id="15" name="Rectangle 14"/>
              <p:cNvSpPr/>
              <p:nvPr/>
            </p:nvSpPr>
            <p:spPr>
              <a:xfrm>
                <a:off x="1410253" y="3257068"/>
                <a:ext cx="353955" cy="38587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764207" y="3257068"/>
                <a:ext cx="353956" cy="38587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sp>
        <p:nvSpPr>
          <p:cNvPr id="24" name="Rectangle 23"/>
          <p:cNvSpPr/>
          <p:nvPr/>
        </p:nvSpPr>
        <p:spPr>
          <a:xfrm>
            <a:off x="2384425" y="4572000"/>
            <a:ext cx="1103313" cy="866775"/>
          </a:xfrm>
          <a:prstGeom prst="rect">
            <a:avLst/>
          </a:prstGeom>
          <a:solidFill>
            <a:srgbClr val="4F81BD"/>
          </a:solidFill>
          <a:ln>
            <a:solidFill>
              <a:srgbClr val="66006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 name="Curved Connector 24"/>
          <p:cNvCxnSpPr>
            <a:stCxn id="15" idx="2"/>
            <a:endCxn id="24" idx="1"/>
          </p:cNvCxnSpPr>
          <p:nvPr/>
        </p:nvCxnSpPr>
        <p:spPr>
          <a:xfrm rot="16200000" flipH="1">
            <a:off x="1000919" y="3621881"/>
            <a:ext cx="1703388" cy="1063625"/>
          </a:xfrm>
          <a:prstGeom prst="curvedConnector2">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4"/>
          <p:cNvSpPr txBox="1">
            <a:spLocks noChangeArrowheads="1"/>
          </p:cNvSpPr>
          <p:nvPr/>
        </p:nvSpPr>
        <p:spPr bwMode="auto">
          <a:xfrm>
            <a:off x="1320800" y="2152650"/>
            <a:ext cx="88741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Me</a:t>
            </a:r>
          </a:p>
        </p:txBody>
      </p:sp>
      <p:sp>
        <p:nvSpPr>
          <p:cNvPr id="29" name="TextBox 14"/>
          <p:cNvSpPr txBox="1">
            <a:spLocks noChangeArrowheads="1"/>
          </p:cNvSpPr>
          <p:nvPr/>
        </p:nvSpPr>
        <p:spPr bwMode="auto">
          <a:xfrm>
            <a:off x="2286000" y="5564188"/>
            <a:ext cx="1417638"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solidFill>
                  <a:srgbClr val="660066"/>
                </a:solidFill>
              </a:rPr>
              <a:t>window</a:t>
            </a:r>
          </a:p>
        </p:txBody>
      </p:sp>
      <p:sp>
        <p:nvSpPr>
          <p:cNvPr id="31" name="TextBox 30"/>
          <p:cNvSpPr txBox="1"/>
          <p:nvPr/>
        </p:nvSpPr>
        <p:spPr>
          <a:xfrm>
            <a:off x="304800" y="914400"/>
            <a:ext cx="8458200" cy="461665"/>
          </a:xfrm>
          <a:prstGeom prst="rect">
            <a:avLst/>
          </a:prstGeom>
          <a:noFill/>
        </p:spPr>
        <p:txBody>
          <a:bodyPr wrap="square" rtlCol="0">
            <a:spAutoFit/>
          </a:bodyPr>
          <a:lstStyle/>
          <a:p>
            <a:r>
              <a:rPr lang="en-US" dirty="0" smtClean="0"/>
              <a:t>Can place any of my data in a virtual window.</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3195307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26" name="Rectangle 25"/>
          <p:cNvSpPr/>
          <p:nvPr/>
        </p:nvSpPr>
        <p:spPr>
          <a:xfrm>
            <a:off x="4860925" y="1576388"/>
            <a:ext cx="3590925" cy="4700587"/>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TextBox 5"/>
          <p:cNvSpPr txBox="1">
            <a:spLocks noChangeArrowheads="1"/>
          </p:cNvSpPr>
          <p:nvPr/>
        </p:nvSpPr>
        <p:spPr bwMode="auto">
          <a:xfrm>
            <a:off x="5562600" y="2916238"/>
            <a:ext cx="2087563" cy="95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a:t>Everyone Else</a:t>
            </a:r>
          </a:p>
        </p:txBody>
      </p:sp>
      <p:grpSp>
        <p:nvGrpSpPr>
          <p:cNvPr id="9" name="Group 28"/>
          <p:cNvGrpSpPr>
            <a:grpSpLocks/>
          </p:cNvGrpSpPr>
          <p:nvPr/>
        </p:nvGrpSpPr>
        <p:grpSpPr bwMode="auto">
          <a:xfrm>
            <a:off x="561975" y="1671638"/>
            <a:ext cx="2371725" cy="1876425"/>
            <a:chOff x="495511" y="1446513"/>
            <a:chExt cx="2371339" cy="1876953"/>
          </a:xfrm>
        </p:grpSpPr>
        <p:sp>
          <p:nvSpPr>
            <p:cNvPr id="10" name="Rectangle 9"/>
            <p:cNvSpPr/>
            <p:nvPr/>
          </p:nvSpPr>
          <p:spPr>
            <a:xfrm>
              <a:off x="495511" y="1446513"/>
              <a:ext cx="2371339" cy="18769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1" name="Group 25"/>
            <p:cNvGrpSpPr>
              <a:grpSpLocks/>
            </p:cNvGrpSpPr>
            <p:nvPr/>
          </p:nvGrpSpPr>
          <p:grpSpPr bwMode="auto">
            <a:xfrm>
              <a:off x="1963524" y="1671732"/>
              <a:ext cx="708900" cy="770500"/>
              <a:chOff x="2580372" y="2247500"/>
              <a:chExt cx="708900" cy="770500"/>
            </a:xfrm>
          </p:grpSpPr>
          <p:sp>
            <p:nvSpPr>
              <p:cNvPr id="19" name="Rectangle 18"/>
              <p:cNvSpPr/>
              <p:nvPr/>
            </p:nvSpPr>
            <p:spPr>
              <a:xfrm>
                <a:off x="2580558" y="2633640"/>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ectangle 21"/>
              <p:cNvSpPr/>
              <p:nvPr/>
            </p:nvSpPr>
            <p:spPr>
              <a:xfrm>
                <a:off x="2936100" y="2633640"/>
                <a:ext cx="353955"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2936100" y="2247769"/>
                <a:ext cx="353955" cy="38587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2" name="Group 26"/>
            <p:cNvGrpSpPr>
              <a:grpSpLocks/>
            </p:cNvGrpSpPr>
            <p:nvPr/>
          </p:nvGrpSpPr>
          <p:grpSpPr bwMode="auto">
            <a:xfrm>
              <a:off x="722948" y="1692057"/>
              <a:ext cx="354451" cy="750175"/>
              <a:chOff x="1055171" y="2038852"/>
              <a:chExt cx="354451" cy="750175"/>
            </a:xfrm>
          </p:grpSpPr>
          <p:sp>
            <p:nvSpPr>
              <p:cNvPr id="17" name="Rectangle 16"/>
              <p:cNvSpPr/>
              <p:nvPr/>
            </p:nvSpPr>
            <p:spPr>
              <a:xfrm>
                <a:off x="1054710" y="2039439"/>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p:nvSpPr>
            <p:spPr>
              <a:xfrm>
                <a:off x="1054710" y="2404667"/>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3" name="Rectangle 12"/>
            <p:cNvSpPr/>
            <p:nvPr/>
          </p:nvSpPr>
          <p:spPr>
            <a:xfrm>
              <a:off x="2317664" y="2691463"/>
              <a:ext cx="355542" cy="38587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 name="Group 27"/>
            <p:cNvGrpSpPr>
              <a:grpSpLocks/>
            </p:cNvGrpSpPr>
            <p:nvPr/>
          </p:nvGrpSpPr>
          <p:grpSpPr bwMode="auto">
            <a:xfrm>
              <a:off x="1077398" y="2691393"/>
              <a:ext cx="708900" cy="385250"/>
              <a:chOff x="1409622" y="3256998"/>
              <a:chExt cx="708900" cy="385250"/>
            </a:xfrm>
          </p:grpSpPr>
          <p:sp>
            <p:nvSpPr>
              <p:cNvPr id="15" name="Rectangle 14"/>
              <p:cNvSpPr/>
              <p:nvPr/>
            </p:nvSpPr>
            <p:spPr>
              <a:xfrm>
                <a:off x="1410253" y="3257068"/>
                <a:ext cx="353955" cy="38587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764207" y="3257068"/>
                <a:ext cx="353956" cy="38587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sp>
        <p:nvSpPr>
          <p:cNvPr id="24" name="Rectangle 23"/>
          <p:cNvSpPr/>
          <p:nvPr/>
        </p:nvSpPr>
        <p:spPr>
          <a:xfrm>
            <a:off x="2384425" y="4572000"/>
            <a:ext cx="1103313" cy="866775"/>
          </a:xfrm>
          <a:prstGeom prst="rect">
            <a:avLst/>
          </a:prstGeom>
          <a:solidFill>
            <a:srgbClr val="4F81BD"/>
          </a:solidFill>
          <a:ln>
            <a:solidFill>
              <a:srgbClr val="66006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 name="Curved Connector 24"/>
          <p:cNvCxnSpPr>
            <a:stCxn id="15" idx="2"/>
            <a:endCxn id="24" idx="1"/>
          </p:cNvCxnSpPr>
          <p:nvPr/>
        </p:nvCxnSpPr>
        <p:spPr>
          <a:xfrm rot="16200000" flipH="1">
            <a:off x="1000919" y="3621881"/>
            <a:ext cx="1703388" cy="1063625"/>
          </a:xfrm>
          <a:prstGeom prst="curvedConnector2">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4"/>
          <p:cNvSpPr txBox="1">
            <a:spLocks noChangeArrowheads="1"/>
          </p:cNvSpPr>
          <p:nvPr/>
        </p:nvSpPr>
        <p:spPr bwMode="auto">
          <a:xfrm>
            <a:off x="1320800" y="2152650"/>
            <a:ext cx="88741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Me</a:t>
            </a:r>
          </a:p>
        </p:txBody>
      </p:sp>
      <p:sp>
        <p:nvSpPr>
          <p:cNvPr id="29" name="TextBox 14"/>
          <p:cNvSpPr txBox="1">
            <a:spLocks noChangeArrowheads="1"/>
          </p:cNvSpPr>
          <p:nvPr/>
        </p:nvSpPr>
        <p:spPr bwMode="auto">
          <a:xfrm>
            <a:off x="2286000" y="5564188"/>
            <a:ext cx="1417638"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solidFill>
                  <a:srgbClr val="660066"/>
                </a:solidFill>
              </a:rPr>
              <a:t>window</a:t>
            </a:r>
          </a:p>
        </p:txBody>
      </p:sp>
      <p:cxnSp>
        <p:nvCxnSpPr>
          <p:cNvPr id="30" name="Straight Arrow Connector 29"/>
          <p:cNvCxnSpPr/>
          <p:nvPr/>
        </p:nvCxnSpPr>
        <p:spPr>
          <a:xfrm flipV="1">
            <a:off x="2936875" y="2916238"/>
            <a:ext cx="1924050" cy="1655762"/>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3487738" y="4321175"/>
            <a:ext cx="1373187" cy="684213"/>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936875" y="5438775"/>
            <a:ext cx="1924050" cy="430213"/>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04800" y="914400"/>
            <a:ext cx="8458200" cy="461665"/>
          </a:xfrm>
          <a:prstGeom prst="rect">
            <a:avLst/>
          </a:prstGeom>
          <a:noFill/>
        </p:spPr>
        <p:txBody>
          <a:bodyPr wrap="square" rtlCol="0">
            <a:spAutoFit/>
          </a:bodyPr>
          <a:lstStyle/>
          <a:p>
            <a:r>
              <a:rPr lang="en-US" dirty="0" smtClean="0"/>
              <a:t>Any other task can asynchronously grab data in ‘window’.</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818502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90600" y="1828800"/>
            <a:ext cx="7162800" cy="4038600"/>
            <a:chOff x="914400" y="1143000"/>
            <a:chExt cx="7391400" cy="388620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state-of-the-art ensemble forecast systems for even the largest models.</a:t>
            </a:r>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4002031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1000" y="1905000"/>
            <a:ext cx="3534664" cy="1922907"/>
          </a:xfrm>
          <a:prstGeom prst="rect">
            <a:avLst/>
          </a:prstGeom>
        </p:spPr>
      </p:pic>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57" name="TextBox 49"/>
          <p:cNvSpPr txBox="1">
            <a:spLocks noChangeArrowheads="1"/>
          </p:cNvSpPr>
          <p:nvPr/>
        </p:nvSpPr>
        <p:spPr bwMode="auto">
          <a:xfrm>
            <a:off x="288925" y="3810000"/>
            <a:ext cx="26670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t>Old: 4 </a:t>
            </a:r>
            <a:r>
              <a:rPr lang="en-US" dirty="0"/>
              <a:t>tasks doing all observations for 1 </a:t>
            </a:r>
            <a:r>
              <a:rPr lang="en-US" dirty="0" smtClean="0"/>
              <a:t>copy.</a:t>
            </a:r>
            <a:endParaRPr lang="en-US" dirty="0"/>
          </a:p>
        </p:txBody>
      </p:sp>
      <p:sp>
        <p:nvSpPr>
          <p:cNvPr id="58" name="TextBox 50"/>
          <p:cNvSpPr txBox="1">
            <a:spLocks noChangeArrowheads="1"/>
          </p:cNvSpPr>
          <p:nvPr/>
        </p:nvSpPr>
        <p:spPr bwMode="auto">
          <a:xfrm>
            <a:off x="4175125" y="3429000"/>
            <a:ext cx="487680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t>New: Lots </a:t>
            </a:r>
            <a:r>
              <a:rPr lang="en-US" dirty="0"/>
              <a:t>of tasks doing some observations for all </a:t>
            </a:r>
            <a:r>
              <a:rPr lang="en-US" dirty="0" smtClean="0"/>
              <a:t>copies. </a:t>
            </a:r>
            <a:r>
              <a:rPr lang="en-US" dirty="0" err="1" smtClean="0"/>
              <a:t>Vectorizes</a:t>
            </a:r>
            <a:r>
              <a:rPr lang="en-US" dirty="0" smtClean="0"/>
              <a:t>, too.</a:t>
            </a:r>
            <a:endParaRPr lang="en-US" dirty="0"/>
          </a:p>
        </p:txBody>
      </p:sp>
      <p:sp>
        <p:nvSpPr>
          <p:cNvPr id="75" name="TextBox 57"/>
          <p:cNvSpPr txBox="1">
            <a:spLocks noChangeArrowheads="1"/>
          </p:cNvSpPr>
          <p:nvPr/>
        </p:nvSpPr>
        <p:spPr bwMode="auto">
          <a:xfrm>
            <a:off x="228600" y="1219200"/>
            <a:ext cx="845820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t>Memory scales for forward operators; allows large models</a:t>
            </a:r>
            <a:r>
              <a:rPr lang="en-US" dirty="0"/>
              <a:t>. Computation of forward operators also scales and balances. </a:t>
            </a:r>
          </a:p>
          <a:p>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pic>
        <p:nvPicPr>
          <p:cNvPr id="6" name="Picture 5"/>
          <p:cNvPicPr>
            <a:picLocks noChangeAspect="1"/>
          </p:cNvPicPr>
          <p:nvPr/>
        </p:nvPicPr>
        <p:blipFill>
          <a:blip r:embed="rId3"/>
          <a:stretch>
            <a:fillRect/>
          </a:stretch>
        </p:blipFill>
        <p:spPr>
          <a:xfrm>
            <a:off x="4267200" y="2667000"/>
            <a:ext cx="2191385" cy="629793"/>
          </a:xfrm>
          <a:prstGeom prst="rect">
            <a:avLst/>
          </a:prstGeom>
        </p:spPr>
      </p:pic>
      <p:pic>
        <p:nvPicPr>
          <p:cNvPr id="7" name="Picture 6"/>
          <p:cNvPicPr>
            <a:picLocks noChangeAspect="1"/>
          </p:cNvPicPr>
          <p:nvPr/>
        </p:nvPicPr>
        <p:blipFill>
          <a:blip r:embed="rId4"/>
          <a:stretch>
            <a:fillRect/>
          </a:stretch>
        </p:blipFill>
        <p:spPr>
          <a:xfrm>
            <a:off x="6477000" y="2667001"/>
            <a:ext cx="2209800" cy="635086"/>
          </a:xfrm>
          <a:prstGeom prst="rect">
            <a:avLst/>
          </a:prstGeom>
        </p:spPr>
      </p:pic>
    </p:spTree>
    <p:extLst>
      <p:ext uri="{BB962C8B-B14F-4D97-AF65-F5344CB8AC3E}">
        <p14:creationId xmlns:p14="http://schemas.microsoft.com/office/powerpoint/2010/main" val="2358211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(regional weather forecast model) Results</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
        <p:nvSpPr>
          <p:cNvPr id="4" name="TextBox 3"/>
          <p:cNvSpPr txBox="1"/>
          <p:nvPr/>
        </p:nvSpPr>
        <p:spPr>
          <a:xfrm>
            <a:off x="457200" y="1143000"/>
            <a:ext cx="8229600" cy="2308324"/>
          </a:xfrm>
          <a:prstGeom prst="rect">
            <a:avLst/>
          </a:prstGeom>
          <a:noFill/>
        </p:spPr>
        <p:txBody>
          <a:bodyPr wrap="square" rtlCol="0">
            <a:spAutoFit/>
          </a:bodyPr>
          <a:lstStyle/>
          <a:p>
            <a:r>
              <a:rPr lang="en-US" dirty="0" smtClean="0"/>
              <a:t>Example problem specification:</a:t>
            </a:r>
          </a:p>
          <a:p>
            <a:endParaRPr lang="en-US" dirty="0"/>
          </a:p>
          <a:p>
            <a:pPr marL="342900" indent="-342900">
              <a:buFont typeface="Wingdings" charset="2"/>
              <a:buChar char="Ø"/>
            </a:pPr>
            <a:r>
              <a:rPr lang="en-US" dirty="0" smtClean="0"/>
              <a:t>184 million model state variables</a:t>
            </a:r>
          </a:p>
          <a:p>
            <a:pPr marL="800100" lvl="1" indent="-342900">
              <a:buFont typeface="Wingdings" charset="2"/>
              <a:buChar char="Ø"/>
            </a:pPr>
            <a:r>
              <a:rPr lang="en-US" dirty="0" smtClean="0"/>
              <a:t>1.5 GB per ensemble member</a:t>
            </a:r>
          </a:p>
          <a:p>
            <a:pPr marL="342900" indent="-342900">
              <a:buFont typeface="Wingdings" charset="2"/>
              <a:buChar char="Ø"/>
            </a:pPr>
            <a:r>
              <a:rPr lang="en-US" dirty="0" smtClean="0"/>
              <a:t>50 Ensemble members</a:t>
            </a:r>
          </a:p>
          <a:p>
            <a:pPr marL="342900" indent="-342900">
              <a:buFont typeface="Wingdings" charset="2"/>
              <a:buChar char="Ø"/>
            </a:pPr>
            <a:r>
              <a:rPr lang="en-US" dirty="0" smtClean="0"/>
              <a:t>O(100,000) observations</a:t>
            </a:r>
            <a:endParaRPr lang="en-US" dirty="0"/>
          </a:p>
        </p:txBody>
      </p:sp>
    </p:spTree>
    <p:extLst>
      <p:ext uri="{BB962C8B-B14F-4D97-AF65-F5344CB8AC3E}">
        <p14:creationId xmlns:p14="http://schemas.microsoft.com/office/powerpoint/2010/main" val="6038707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(regional weather forecast model) Results</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
        <p:nvSpPr>
          <p:cNvPr id="4" name="TextBox 3"/>
          <p:cNvSpPr txBox="1"/>
          <p:nvPr/>
        </p:nvSpPr>
        <p:spPr>
          <a:xfrm>
            <a:off x="457200" y="1143000"/>
            <a:ext cx="8229600" cy="2308324"/>
          </a:xfrm>
          <a:prstGeom prst="rect">
            <a:avLst/>
          </a:prstGeom>
          <a:noFill/>
        </p:spPr>
        <p:txBody>
          <a:bodyPr wrap="square" rtlCol="0">
            <a:spAutoFit/>
          </a:bodyPr>
          <a:lstStyle/>
          <a:p>
            <a:r>
              <a:rPr lang="en-US" dirty="0" err="1" smtClean="0"/>
              <a:t>Hardeware</a:t>
            </a:r>
            <a:r>
              <a:rPr lang="en-US" dirty="0" smtClean="0"/>
              <a:t> specification:</a:t>
            </a:r>
          </a:p>
          <a:p>
            <a:endParaRPr lang="en-US" dirty="0" smtClean="0"/>
          </a:p>
          <a:p>
            <a:pPr marL="342900" indent="-342900">
              <a:buFont typeface="Wingdings" charset="2"/>
              <a:buChar char="Ø"/>
            </a:pPr>
            <a:r>
              <a:rPr lang="en-US" dirty="0" smtClean="0"/>
              <a:t>NCAR’s Yellowstone:</a:t>
            </a:r>
          </a:p>
          <a:p>
            <a:pPr marL="800100" lvl="1" indent="-342900">
              <a:buFont typeface="Wingdings" charset="2"/>
              <a:buChar char="Ø"/>
            </a:pPr>
            <a:r>
              <a:rPr lang="en-US" dirty="0" smtClean="0"/>
              <a:t>Intel </a:t>
            </a:r>
            <a:r>
              <a:rPr lang="en-US" dirty="0" err="1" smtClean="0"/>
              <a:t>Sandybridge</a:t>
            </a:r>
            <a:r>
              <a:rPr lang="en-US" dirty="0" smtClean="0"/>
              <a:t> </a:t>
            </a:r>
          </a:p>
          <a:p>
            <a:pPr marL="800100" lvl="1" indent="-342900">
              <a:buFont typeface="Wingdings" charset="2"/>
              <a:buChar char="Ø"/>
            </a:pPr>
            <a:r>
              <a:rPr lang="en-US" dirty="0" smtClean="0"/>
              <a:t>16 cores per node</a:t>
            </a:r>
          </a:p>
          <a:p>
            <a:pPr marL="800100" lvl="1" indent="-342900">
              <a:buFont typeface="Wingdings" charset="2"/>
              <a:buChar char="Ø"/>
            </a:pPr>
            <a:r>
              <a:rPr lang="en-US" dirty="0" smtClean="0"/>
              <a:t>25 GB usable memory per node</a:t>
            </a:r>
            <a:endParaRPr lang="en-US" dirty="0"/>
          </a:p>
        </p:txBody>
      </p:sp>
    </p:spTree>
    <p:extLst>
      <p:ext uri="{BB962C8B-B14F-4D97-AF65-F5344CB8AC3E}">
        <p14:creationId xmlns:p14="http://schemas.microsoft.com/office/powerpoint/2010/main" val="7962455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Results: Memory Scaling</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09800" y="990600"/>
            <a:ext cx="4739640" cy="3554730"/>
          </a:xfrm>
          <a:prstGeom prst="rect">
            <a:avLst/>
          </a:prstGeom>
        </p:spPr>
      </p:pic>
      <p:sp>
        <p:nvSpPr>
          <p:cNvPr id="6" name="TextBox 5"/>
          <p:cNvSpPr txBox="1"/>
          <p:nvPr/>
        </p:nvSpPr>
        <p:spPr>
          <a:xfrm>
            <a:off x="609600" y="5029200"/>
            <a:ext cx="8001000" cy="830997"/>
          </a:xfrm>
          <a:prstGeom prst="rect">
            <a:avLst/>
          </a:prstGeom>
          <a:noFill/>
        </p:spPr>
        <p:txBody>
          <a:bodyPr wrap="square" rtlCol="0">
            <a:spAutoFit/>
          </a:bodyPr>
          <a:lstStyle/>
          <a:p>
            <a:r>
              <a:rPr lang="en-US" dirty="0" smtClean="0"/>
              <a:t>Original DART 8 tasks/node max.</a:t>
            </a:r>
          </a:p>
          <a:p>
            <a:r>
              <a:rPr lang="en-US" dirty="0" smtClean="0"/>
              <a:t>New (RMA) version memory scales far better.</a:t>
            </a:r>
            <a:endParaRPr lang="en-US" dirty="0"/>
          </a:p>
        </p:txBody>
      </p:sp>
      <p:sp>
        <p:nvSpPr>
          <p:cNvPr id="7" name="TextBox 6"/>
          <p:cNvSpPr txBox="1"/>
          <p:nvPr/>
        </p:nvSpPr>
        <p:spPr>
          <a:xfrm>
            <a:off x="2667000" y="4191000"/>
            <a:ext cx="4038600" cy="584776"/>
          </a:xfrm>
          <a:prstGeom prst="rect">
            <a:avLst/>
          </a:prstGeom>
          <a:solidFill>
            <a:schemeClr val="bg1"/>
          </a:solidFill>
        </p:spPr>
        <p:txBody>
          <a:bodyPr wrap="square" rtlCol="0">
            <a:spAutoFit/>
          </a:bodyPr>
          <a:lstStyle/>
          <a:p>
            <a:r>
              <a:rPr lang="en-US" sz="1600" dirty="0" smtClean="0"/>
              <a:t>  2         4       8     16    32    64    128   256</a:t>
            </a:r>
          </a:p>
          <a:p>
            <a:r>
              <a:rPr lang="en-US" sz="1600" dirty="0"/>
              <a:t> </a:t>
            </a:r>
            <a:r>
              <a:rPr lang="en-US" sz="1600" dirty="0" smtClean="0"/>
              <a:t>                        Number of Nodes</a:t>
            </a:r>
            <a:endParaRPr lang="en-US" sz="1600" dirty="0"/>
          </a:p>
        </p:txBody>
      </p:sp>
      <p:sp>
        <p:nvSpPr>
          <p:cNvPr id="8" name="TextBox 7"/>
          <p:cNvSpPr txBox="1"/>
          <p:nvPr/>
        </p:nvSpPr>
        <p:spPr>
          <a:xfrm rot="16200000">
            <a:off x="1507123" y="2650122"/>
            <a:ext cx="1981199" cy="338554"/>
          </a:xfrm>
          <a:prstGeom prst="rect">
            <a:avLst/>
          </a:prstGeom>
          <a:solidFill>
            <a:schemeClr val="bg1"/>
          </a:solidFill>
        </p:spPr>
        <p:txBody>
          <a:bodyPr wrap="square" rtlCol="0">
            <a:spAutoFit/>
          </a:bodyPr>
          <a:lstStyle/>
          <a:p>
            <a:r>
              <a:rPr lang="en-US" sz="1600" dirty="0" smtClean="0"/>
              <a:t>Average GB/Node</a:t>
            </a:r>
            <a:endParaRPr lang="en-US" sz="1600" dirty="0"/>
          </a:p>
        </p:txBody>
      </p:sp>
      <p:sp>
        <p:nvSpPr>
          <p:cNvPr id="9" name="TextBox 8"/>
          <p:cNvSpPr txBox="1"/>
          <p:nvPr/>
        </p:nvSpPr>
        <p:spPr>
          <a:xfrm>
            <a:off x="6858000" y="1219200"/>
            <a:ext cx="1066800" cy="461665"/>
          </a:xfrm>
          <a:prstGeom prst="rect">
            <a:avLst/>
          </a:prstGeom>
          <a:noFill/>
        </p:spPr>
        <p:txBody>
          <a:bodyPr wrap="square" rtlCol="0">
            <a:spAutoFit/>
          </a:bodyPr>
          <a:lstStyle/>
          <a:p>
            <a:r>
              <a:rPr lang="en-US" dirty="0" smtClean="0"/>
              <a:t>Old</a:t>
            </a:r>
            <a:endParaRPr lang="en-US" dirty="0"/>
          </a:p>
        </p:txBody>
      </p:sp>
      <p:sp>
        <p:nvSpPr>
          <p:cNvPr id="10" name="TextBox 9"/>
          <p:cNvSpPr txBox="1"/>
          <p:nvPr/>
        </p:nvSpPr>
        <p:spPr>
          <a:xfrm>
            <a:off x="7010400" y="2819400"/>
            <a:ext cx="1066800" cy="461665"/>
          </a:xfrm>
          <a:prstGeom prst="rect">
            <a:avLst/>
          </a:prstGeom>
          <a:noFill/>
        </p:spPr>
        <p:txBody>
          <a:bodyPr wrap="square" rtlCol="0">
            <a:spAutoFit/>
          </a:bodyPr>
          <a:lstStyle/>
          <a:p>
            <a:r>
              <a:rPr lang="en-US" dirty="0" smtClean="0"/>
              <a:t>New</a:t>
            </a:r>
            <a:endParaRPr lang="en-US" dirty="0"/>
          </a:p>
        </p:txBody>
      </p:sp>
      <p:cxnSp>
        <p:nvCxnSpPr>
          <p:cNvPr id="12" name="Straight Arrow Connector 11"/>
          <p:cNvCxnSpPr/>
          <p:nvPr/>
        </p:nvCxnSpPr>
        <p:spPr>
          <a:xfrm flipH="1">
            <a:off x="6324600" y="1447800"/>
            <a:ext cx="457200" cy="152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400800" y="3048000"/>
            <a:ext cx="533400" cy="8382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41175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Results: Computational Scaling for Assimilation</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
        <p:nvSpPr>
          <p:cNvPr id="6" name="TextBox 5"/>
          <p:cNvSpPr txBox="1"/>
          <p:nvPr/>
        </p:nvSpPr>
        <p:spPr>
          <a:xfrm>
            <a:off x="533400" y="5029200"/>
            <a:ext cx="8229600" cy="830997"/>
          </a:xfrm>
          <a:prstGeom prst="rect">
            <a:avLst/>
          </a:prstGeom>
          <a:noFill/>
        </p:spPr>
        <p:txBody>
          <a:bodyPr wrap="square" rtlCol="0">
            <a:spAutoFit/>
          </a:bodyPr>
          <a:lstStyle/>
          <a:p>
            <a:r>
              <a:rPr lang="en-US" dirty="0" smtClean="0"/>
              <a:t>Very similar with 8 tasks per node.</a:t>
            </a:r>
          </a:p>
          <a:p>
            <a:r>
              <a:rPr lang="en-US" dirty="0" smtClean="0"/>
              <a:t>New with 16 tasks/node slightly slower (memory overhead)</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2133600" y="914400"/>
            <a:ext cx="4805680" cy="3604260"/>
          </a:xfrm>
          <a:prstGeom prst="rect">
            <a:avLst/>
          </a:prstGeom>
        </p:spPr>
      </p:pic>
      <p:sp>
        <p:nvSpPr>
          <p:cNvPr id="8" name="TextBox 7"/>
          <p:cNvSpPr txBox="1"/>
          <p:nvPr/>
        </p:nvSpPr>
        <p:spPr>
          <a:xfrm>
            <a:off x="2438400" y="4161761"/>
            <a:ext cx="4419600" cy="643254"/>
          </a:xfrm>
          <a:prstGeom prst="rect">
            <a:avLst/>
          </a:prstGeom>
          <a:solidFill>
            <a:schemeClr val="bg1"/>
          </a:solidFill>
        </p:spPr>
        <p:txBody>
          <a:bodyPr wrap="square" rtlCol="0">
            <a:spAutoFit/>
          </a:bodyPr>
          <a:lstStyle/>
          <a:p>
            <a:r>
              <a:rPr lang="en-US" sz="1600" dirty="0" smtClean="0"/>
              <a:t>   1      </a:t>
            </a:r>
            <a:r>
              <a:rPr lang="en-US" sz="1600" dirty="0"/>
              <a:t>2</a:t>
            </a:r>
            <a:r>
              <a:rPr lang="en-US" sz="1600" dirty="0" smtClean="0"/>
              <a:t>       </a:t>
            </a:r>
            <a:r>
              <a:rPr lang="en-US" sz="1600" dirty="0"/>
              <a:t>4</a:t>
            </a:r>
            <a:r>
              <a:rPr lang="en-US" sz="1600" dirty="0" smtClean="0"/>
              <a:t>      8     16     32    64    128  256</a:t>
            </a:r>
          </a:p>
          <a:p>
            <a:r>
              <a:rPr lang="en-US" sz="1600" dirty="0"/>
              <a:t> </a:t>
            </a:r>
            <a:r>
              <a:rPr lang="en-US" sz="1600" dirty="0" smtClean="0"/>
              <a:t>                        Number of Nodes</a:t>
            </a:r>
            <a:endParaRPr lang="en-US" sz="1600" dirty="0"/>
          </a:p>
        </p:txBody>
      </p:sp>
      <p:sp>
        <p:nvSpPr>
          <p:cNvPr id="9" name="TextBox 8"/>
          <p:cNvSpPr txBox="1"/>
          <p:nvPr/>
        </p:nvSpPr>
        <p:spPr>
          <a:xfrm rot="16200000">
            <a:off x="1312278" y="2650122"/>
            <a:ext cx="1981199" cy="338554"/>
          </a:xfrm>
          <a:prstGeom prst="rect">
            <a:avLst/>
          </a:prstGeom>
          <a:solidFill>
            <a:schemeClr val="bg1"/>
          </a:solidFill>
        </p:spPr>
        <p:txBody>
          <a:bodyPr wrap="square" rtlCol="0">
            <a:spAutoFit/>
          </a:bodyPr>
          <a:lstStyle/>
          <a:p>
            <a:r>
              <a:rPr lang="en-US" sz="1600" dirty="0" smtClean="0"/>
              <a:t>Time (seconds)</a:t>
            </a:r>
            <a:endParaRPr lang="en-US" sz="1600" dirty="0"/>
          </a:p>
        </p:txBody>
      </p:sp>
      <p:sp>
        <p:nvSpPr>
          <p:cNvPr id="4" name="TextBox 3"/>
          <p:cNvSpPr txBox="1"/>
          <p:nvPr/>
        </p:nvSpPr>
        <p:spPr>
          <a:xfrm>
            <a:off x="4495800" y="1219200"/>
            <a:ext cx="1981200" cy="830997"/>
          </a:xfrm>
          <a:prstGeom prst="rect">
            <a:avLst/>
          </a:prstGeom>
          <a:solidFill>
            <a:schemeClr val="bg1"/>
          </a:solidFill>
        </p:spPr>
        <p:txBody>
          <a:bodyPr wrap="square" rtlCol="0">
            <a:spAutoFit/>
          </a:bodyPr>
          <a:lstStyle/>
          <a:p>
            <a:r>
              <a:rPr lang="en-US" sz="1600" dirty="0" smtClean="0"/>
              <a:t>Old 8 tasks/node</a:t>
            </a:r>
          </a:p>
          <a:p>
            <a:r>
              <a:rPr lang="en-US" sz="1600" dirty="0" smtClean="0"/>
              <a:t>New 8 tasks/node</a:t>
            </a:r>
          </a:p>
          <a:p>
            <a:r>
              <a:rPr lang="en-US" sz="1600" dirty="0" smtClean="0"/>
              <a:t>New 16 tasks/node</a:t>
            </a:r>
            <a:endParaRPr lang="en-US" sz="1600" dirty="0"/>
          </a:p>
        </p:txBody>
      </p:sp>
      <p:cxnSp>
        <p:nvCxnSpPr>
          <p:cNvPr id="11" name="Straight Connector 10"/>
          <p:cNvCxnSpPr/>
          <p:nvPr/>
        </p:nvCxnSpPr>
        <p:spPr>
          <a:xfrm>
            <a:off x="4114800" y="1371600"/>
            <a:ext cx="3810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114800" y="1676400"/>
            <a:ext cx="3810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114800" y="1905000"/>
            <a:ext cx="38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38727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Results: Bonus, I/O Scaling Improves</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
        <p:nvSpPr>
          <p:cNvPr id="6" name="TextBox 5"/>
          <p:cNvSpPr txBox="1"/>
          <p:nvPr/>
        </p:nvSpPr>
        <p:spPr>
          <a:xfrm>
            <a:off x="533400" y="4648200"/>
            <a:ext cx="8229600" cy="1569660"/>
          </a:xfrm>
          <a:prstGeom prst="rect">
            <a:avLst/>
          </a:prstGeom>
          <a:noFill/>
        </p:spPr>
        <p:txBody>
          <a:bodyPr wrap="square" rtlCol="0">
            <a:spAutoFit/>
          </a:bodyPr>
          <a:lstStyle/>
          <a:p>
            <a:r>
              <a:rPr lang="en-US" b="1" i="1" dirty="0" smtClean="0"/>
              <a:t>Total</a:t>
            </a:r>
            <a:r>
              <a:rPr lang="en-US" dirty="0" smtClean="0"/>
              <a:t> time scales much better for new (RMA).</a:t>
            </a:r>
          </a:p>
          <a:p>
            <a:r>
              <a:rPr lang="en-US" dirty="0" smtClean="0"/>
              <a:t>Almost all due to writing separate output from each node.</a:t>
            </a:r>
          </a:p>
          <a:p>
            <a:r>
              <a:rPr lang="en-US" dirty="0" smtClean="0"/>
              <a:t>Not gathering and doing single write.</a:t>
            </a:r>
          </a:p>
          <a:p>
            <a:endParaRPr lang="en-US"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2286000" y="990600"/>
            <a:ext cx="4598670" cy="3449320"/>
          </a:xfrm>
          <a:prstGeom prst="rect">
            <a:avLst/>
          </a:prstGeom>
        </p:spPr>
      </p:pic>
      <p:sp>
        <p:nvSpPr>
          <p:cNvPr id="9" name="TextBox 8"/>
          <p:cNvSpPr txBox="1"/>
          <p:nvPr/>
        </p:nvSpPr>
        <p:spPr>
          <a:xfrm>
            <a:off x="4419600" y="1302603"/>
            <a:ext cx="1981200" cy="830997"/>
          </a:xfrm>
          <a:prstGeom prst="rect">
            <a:avLst/>
          </a:prstGeom>
          <a:solidFill>
            <a:schemeClr val="bg1"/>
          </a:solidFill>
        </p:spPr>
        <p:txBody>
          <a:bodyPr wrap="square" rtlCol="0">
            <a:spAutoFit/>
          </a:bodyPr>
          <a:lstStyle/>
          <a:p>
            <a:r>
              <a:rPr lang="en-US" sz="1600" dirty="0" smtClean="0"/>
              <a:t>Old 8 tasks/node</a:t>
            </a:r>
          </a:p>
          <a:p>
            <a:r>
              <a:rPr lang="en-US" sz="1600" dirty="0" smtClean="0"/>
              <a:t>New 8 tasks/node</a:t>
            </a:r>
          </a:p>
          <a:p>
            <a:r>
              <a:rPr lang="en-US" sz="1600" dirty="0" smtClean="0"/>
              <a:t>New 16 tasks/node</a:t>
            </a:r>
            <a:endParaRPr lang="en-US" sz="1600" dirty="0"/>
          </a:p>
        </p:txBody>
      </p:sp>
      <p:cxnSp>
        <p:nvCxnSpPr>
          <p:cNvPr id="10" name="Straight Connector 9"/>
          <p:cNvCxnSpPr/>
          <p:nvPr/>
        </p:nvCxnSpPr>
        <p:spPr>
          <a:xfrm>
            <a:off x="4038600" y="1455003"/>
            <a:ext cx="3810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038600" y="1759803"/>
            <a:ext cx="3810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38600" y="1988403"/>
            <a:ext cx="38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75514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879" y="986319"/>
            <a:ext cx="8359525" cy="3877984"/>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Focus on Specific Routines with Favorable Characteristics:</a:t>
            </a: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marL="342900" indent="-342900" defTabSz="457200" eaLnBrk="1" fontAlgn="auto" hangingPunct="1">
              <a:lnSpc>
                <a:spcPct val="150000"/>
              </a:lnSpc>
              <a:spcBef>
                <a:spcPts val="0"/>
              </a:spcBef>
              <a:spcAft>
                <a:spcPts val="0"/>
              </a:spcAft>
              <a:buFont typeface="Wingdings" charset="2"/>
              <a:buChar char="Ø"/>
            </a:pPr>
            <a:r>
              <a:rPr lang="en-US" dirty="0">
                <a:solidFill>
                  <a:prstClr val="black"/>
                </a:solidFill>
                <a:latin typeface="Calibri"/>
                <a:ea typeface="+mn-ea"/>
                <a:cs typeface="+mn-cs"/>
              </a:rPr>
              <a:t>High number of floating point </a:t>
            </a:r>
            <a:r>
              <a:rPr lang="en-US" dirty="0" smtClean="0">
                <a:solidFill>
                  <a:prstClr val="black"/>
                </a:solidFill>
                <a:latin typeface="Calibri"/>
                <a:ea typeface="+mn-ea"/>
                <a:cs typeface="+mn-cs"/>
              </a:rPr>
              <a:t>instructions,</a:t>
            </a:r>
            <a:endParaRPr lang="en-US" dirty="0">
              <a:solidFill>
                <a:prstClr val="black"/>
              </a:solidFill>
              <a:latin typeface="Calibri"/>
              <a:ea typeface="+mn-ea"/>
              <a:cs typeface="+mn-cs"/>
            </a:endParaRPr>
          </a:p>
          <a:p>
            <a:pPr marL="342900" indent="-342900" defTabSz="457200" eaLnBrk="1" fontAlgn="auto" hangingPunct="1">
              <a:lnSpc>
                <a:spcPct val="150000"/>
              </a:lnSpc>
              <a:spcBef>
                <a:spcPts val="0"/>
              </a:spcBef>
              <a:spcAft>
                <a:spcPts val="0"/>
              </a:spcAft>
              <a:buFont typeface="Wingdings" charset="2"/>
              <a:buChar char="Ø"/>
            </a:pPr>
            <a:r>
              <a:rPr lang="en-US" dirty="0">
                <a:solidFill>
                  <a:prstClr val="black"/>
                </a:solidFill>
                <a:latin typeface="Calibri"/>
                <a:ea typeface="+mn-ea"/>
                <a:cs typeface="+mn-cs"/>
              </a:rPr>
              <a:t>Reasonably high floating point instructions per load/</a:t>
            </a:r>
            <a:r>
              <a:rPr lang="en-US" dirty="0" smtClean="0">
                <a:solidFill>
                  <a:prstClr val="black"/>
                </a:solidFill>
                <a:latin typeface="Calibri"/>
                <a:ea typeface="+mn-ea"/>
                <a:cs typeface="+mn-cs"/>
              </a:rPr>
              <a:t>store, </a:t>
            </a:r>
            <a:endParaRPr lang="en-US" dirty="0">
              <a:solidFill>
                <a:prstClr val="black"/>
              </a:solidFill>
              <a:latin typeface="Calibri"/>
              <a:ea typeface="+mn-ea"/>
              <a:cs typeface="+mn-cs"/>
            </a:endParaRPr>
          </a:p>
          <a:p>
            <a:pPr marL="342900" indent="-342900" defTabSz="457200" eaLnBrk="1" fontAlgn="auto" hangingPunct="1">
              <a:lnSpc>
                <a:spcPct val="150000"/>
              </a:lnSpc>
              <a:spcBef>
                <a:spcPts val="0"/>
              </a:spcBef>
              <a:spcAft>
                <a:spcPts val="0"/>
              </a:spcAft>
              <a:buFont typeface="Wingdings" charset="2"/>
              <a:buChar char="Ø"/>
            </a:pPr>
            <a:r>
              <a:rPr lang="en-US" dirty="0">
                <a:solidFill>
                  <a:prstClr val="black"/>
                </a:solidFill>
                <a:latin typeface="Calibri"/>
                <a:ea typeface="+mn-ea"/>
                <a:cs typeface="+mn-cs"/>
              </a:rPr>
              <a:t>Isolated code – each process </a:t>
            </a:r>
            <a:r>
              <a:rPr lang="en-US" dirty="0" smtClean="0">
                <a:solidFill>
                  <a:prstClr val="black"/>
                </a:solidFill>
                <a:latin typeface="Calibri"/>
                <a:ea typeface="+mn-ea"/>
                <a:cs typeface="+mn-cs"/>
              </a:rPr>
              <a:t>works </a:t>
            </a:r>
            <a:r>
              <a:rPr lang="en-US" dirty="0">
                <a:solidFill>
                  <a:prstClr val="black"/>
                </a:solidFill>
                <a:latin typeface="Calibri"/>
                <a:ea typeface="+mn-ea"/>
                <a:cs typeface="+mn-cs"/>
              </a:rPr>
              <a:t>on its own local </a:t>
            </a:r>
            <a:r>
              <a:rPr lang="en-US" dirty="0" smtClean="0">
                <a:solidFill>
                  <a:prstClr val="black"/>
                </a:solidFill>
                <a:latin typeface="Calibri"/>
                <a:ea typeface="+mn-ea"/>
                <a:cs typeface="+mn-cs"/>
              </a:rPr>
              <a:t>data,</a:t>
            </a:r>
            <a:endParaRPr lang="en-US" dirty="0">
              <a:solidFill>
                <a:prstClr val="black"/>
              </a:solidFill>
              <a:latin typeface="Calibri"/>
              <a:ea typeface="+mn-ea"/>
              <a:cs typeface="+mn-cs"/>
            </a:endParaRPr>
          </a:p>
          <a:p>
            <a:pPr marL="800100" lvl="1" indent="-342900" defTabSz="457200" eaLnBrk="1" fontAlgn="auto" hangingPunct="1">
              <a:lnSpc>
                <a:spcPct val="150000"/>
              </a:lnSpc>
              <a:spcBef>
                <a:spcPts val="0"/>
              </a:spcBef>
              <a:spcAft>
                <a:spcPts val="0"/>
              </a:spcAft>
              <a:buFont typeface="Wingdings" charset="2"/>
              <a:buChar char="§"/>
            </a:pPr>
            <a:r>
              <a:rPr lang="en-US" dirty="0">
                <a:solidFill>
                  <a:prstClr val="black"/>
                </a:solidFill>
                <a:latin typeface="Calibri"/>
                <a:ea typeface="+mn-ea"/>
                <a:cs typeface="+mn-cs"/>
              </a:rPr>
              <a:t>Can develop on one node, but </a:t>
            </a:r>
            <a:r>
              <a:rPr lang="en-US" dirty="0" smtClean="0">
                <a:solidFill>
                  <a:prstClr val="black"/>
                </a:solidFill>
                <a:latin typeface="Calibri"/>
                <a:ea typeface="+mn-ea"/>
                <a:cs typeface="+mn-cs"/>
              </a:rPr>
              <a:t>apply </a:t>
            </a:r>
            <a:r>
              <a:rPr lang="en-US" dirty="0">
                <a:solidFill>
                  <a:prstClr val="black"/>
                </a:solidFill>
                <a:latin typeface="Calibri"/>
                <a:ea typeface="+mn-ea"/>
                <a:cs typeface="+mn-cs"/>
              </a:rPr>
              <a:t>to </a:t>
            </a:r>
            <a:r>
              <a:rPr lang="en-US" dirty="0" err="1">
                <a:solidFill>
                  <a:prstClr val="black"/>
                </a:solidFill>
                <a:latin typeface="Calibri"/>
                <a:ea typeface="+mn-ea"/>
                <a:cs typeface="+mn-cs"/>
              </a:rPr>
              <a:t>multinode</a:t>
            </a:r>
            <a:r>
              <a:rPr lang="en-US" dirty="0">
                <a:solidFill>
                  <a:prstClr val="black"/>
                </a:solidFill>
                <a:latin typeface="Calibri"/>
                <a:ea typeface="+mn-ea"/>
                <a:cs typeface="+mn-cs"/>
              </a:rPr>
              <a:t> </a:t>
            </a:r>
            <a:r>
              <a:rPr lang="en-US" dirty="0" smtClean="0">
                <a:solidFill>
                  <a:prstClr val="black"/>
                </a:solidFill>
                <a:latin typeface="Calibri"/>
                <a:ea typeface="+mn-ea"/>
                <a:cs typeface="+mn-cs"/>
              </a:rPr>
              <a:t>runs.</a:t>
            </a: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2" name="Footer Placeholder 1"/>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dirty="0">
              <a:solidFill>
                <a:prstClr val="black">
                  <a:tint val="75000"/>
                </a:prstClr>
              </a:solidFill>
              <a:latin typeface="Calibri"/>
            </a:endParaRPr>
          </a:p>
        </p:txBody>
      </p:sp>
      <p:sp>
        <p:nvSpPr>
          <p:cNvPr id="9" name="TextBox 8"/>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Tree>
    <p:extLst>
      <p:ext uri="{BB962C8B-B14F-4D97-AF65-F5344CB8AC3E}">
        <p14:creationId xmlns:p14="http://schemas.microsoft.com/office/powerpoint/2010/main" val="25692323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072957" y="2964674"/>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4" name="Oval 3"/>
          <p:cNvSpPr/>
          <p:nvPr/>
        </p:nvSpPr>
        <p:spPr>
          <a:xfrm>
            <a:off x="984442" y="3610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 name="Oval 4"/>
          <p:cNvSpPr/>
          <p:nvPr/>
        </p:nvSpPr>
        <p:spPr>
          <a:xfrm>
            <a:off x="1517072" y="3187116"/>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 name="Oval 5"/>
          <p:cNvSpPr/>
          <p:nvPr/>
        </p:nvSpPr>
        <p:spPr>
          <a:xfrm>
            <a:off x="1992745" y="26075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7" name="Oval 6"/>
          <p:cNvSpPr/>
          <p:nvPr/>
        </p:nvSpPr>
        <p:spPr>
          <a:xfrm>
            <a:off x="2081260" y="3025480"/>
            <a:ext cx="177030" cy="17703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8" name="Oval 7"/>
          <p:cNvSpPr/>
          <p:nvPr/>
        </p:nvSpPr>
        <p:spPr>
          <a:xfrm>
            <a:off x="1428557" y="3787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9" name="Oval 8"/>
          <p:cNvSpPr/>
          <p:nvPr/>
        </p:nvSpPr>
        <p:spPr>
          <a:xfrm>
            <a:off x="1815715" y="3364146"/>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0" name="Oval 9"/>
          <p:cNvSpPr/>
          <p:nvPr/>
        </p:nvSpPr>
        <p:spPr>
          <a:xfrm>
            <a:off x="2523836" y="357196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1" name="Oval 10"/>
          <p:cNvSpPr/>
          <p:nvPr/>
        </p:nvSpPr>
        <p:spPr>
          <a:xfrm>
            <a:off x="2612351" y="3187116"/>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2" name="Oval 11"/>
          <p:cNvSpPr/>
          <p:nvPr/>
        </p:nvSpPr>
        <p:spPr>
          <a:xfrm>
            <a:off x="2523836" y="27599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3" name="Oval 12"/>
          <p:cNvSpPr/>
          <p:nvPr/>
        </p:nvSpPr>
        <p:spPr>
          <a:xfrm>
            <a:off x="2169775" y="33949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4" name="Oval 13"/>
          <p:cNvSpPr/>
          <p:nvPr/>
        </p:nvSpPr>
        <p:spPr>
          <a:xfrm>
            <a:off x="1992745" y="41569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5" name="Oval 14"/>
          <p:cNvSpPr/>
          <p:nvPr/>
        </p:nvSpPr>
        <p:spPr>
          <a:xfrm>
            <a:off x="2169775" y="3787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6" name="Oval 15"/>
          <p:cNvSpPr/>
          <p:nvPr/>
        </p:nvSpPr>
        <p:spPr>
          <a:xfrm>
            <a:off x="1707957" y="2136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7" name="Oval 16"/>
          <p:cNvSpPr/>
          <p:nvPr/>
        </p:nvSpPr>
        <p:spPr>
          <a:xfrm>
            <a:off x="984442" y="256982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8" name="Oval 17"/>
          <p:cNvSpPr/>
          <p:nvPr/>
        </p:nvSpPr>
        <p:spPr>
          <a:xfrm>
            <a:off x="2523836" y="4245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9" name="Oval 18"/>
          <p:cNvSpPr/>
          <p:nvPr/>
        </p:nvSpPr>
        <p:spPr>
          <a:xfrm>
            <a:off x="2656993" y="26075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0" name="Oval 19"/>
          <p:cNvSpPr/>
          <p:nvPr/>
        </p:nvSpPr>
        <p:spPr>
          <a:xfrm>
            <a:off x="3470563" y="293696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1" name="Oval 20"/>
          <p:cNvSpPr/>
          <p:nvPr/>
        </p:nvSpPr>
        <p:spPr>
          <a:xfrm>
            <a:off x="3470563" y="40553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2" name="Oval 21"/>
          <p:cNvSpPr/>
          <p:nvPr/>
        </p:nvSpPr>
        <p:spPr>
          <a:xfrm>
            <a:off x="1492442" y="2848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3" name="Oval 22"/>
          <p:cNvSpPr/>
          <p:nvPr/>
        </p:nvSpPr>
        <p:spPr>
          <a:xfrm>
            <a:off x="1340042" y="2301964"/>
            <a:ext cx="1662546" cy="1662546"/>
          </a:xfrm>
          <a:prstGeom prst="ellipse">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Title 25"/>
          <p:cNvSpPr>
            <a:spLocks noGrp="1"/>
          </p:cNvSpPr>
          <p:nvPr>
            <p:ph type="title"/>
          </p:nvPr>
        </p:nvSpPr>
        <p:spPr>
          <a:xfrm>
            <a:off x="350210" y="681494"/>
            <a:ext cx="8009314" cy="896617"/>
          </a:xfrm>
        </p:spPr>
        <p:txBody>
          <a:bodyPr>
            <a:normAutofit/>
          </a:bodyPr>
          <a:lstStyle/>
          <a:p>
            <a:pPr algn="l"/>
            <a:r>
              <a:rPr lang="en-US" sz="3200" dirty="0" smtClean="0"/>
              <a:t>Example: subroutine </a:t>
            </a:r>
            <a:r>
              <a:rPr lang="en-US" sz="3200" dirty="0" err="1" smtClean="0"/>
              <a:t>get_close</a:t>
            </a:r>
            <a:endParaRPr lang="en-US" sz="3200" dirty="0"/>
          </a:p>
        </p:txBody>
      </p:sp>
      <p:sp>
        <p:nvSpPr>
          <p:cNvPr id="2" name="Footer Placeholder 1"/>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27" name="TextBox 26"/>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28" name="TextBox 27"/>
          <p:cNvSpPr txBox="1"/>
          <p:nvPr/>
        </p:nvSpPr>
        <p:spPr>
          <a:xfrm>
            <a:off x="3920840" y="2136480"/>
            <a:ext cx="4833234" cy="1600438"/>
          </a:xfrm>
          <a:prstGeom prst="rect">
            <a:avLst/>
          </a:prstGeom>
          <a:noFill/>
        </p:spPr>
        <p:txBody>
          <a:bodyPr wrap="square" rtlCol="0">
            <a:spAutoFit/>
          </a:bodyPr>
          <a:lstStyle/>
          <a:p>
            <a:pPr defTabSz="457200" eaLnBrk="1" fontAlgn="auto" hangingPunct="1">
              <a:spcBef>
                <a:spcPts val="0"/>
              </a:spcBef>
              <a:spcAft>
                <a:spcPts val="0"/>
              </a:spcAft>
            </a:pPr>
            <a:r>
              <a:rPr lang="en-US" sz="2600" dirty="0" smtClean="0">
                <a:solidFill>
                  <a:prstClr val="black"/>
                </a:solidFill>
                <a:latin typeface="Calibri"/>
                <a:ea typeface="+mn-ea"/>
                <a:cs typeface="+mn-cs"/>
              </a:rPr>
              <a:t>For a </a:t>
            </a:r>
            <a:r>
              <a:rPr lang="en-US" sz="2600" dirty="0" smtClean="0">
                <a:solidFill>
                  <a:srgbClr val="FF0000"/>
                </a:solidFill>
                <a:latin typeface="Calibri"/>
                <a:ea typeface="+mn-ea"/>
                <a:cs typeface="+mn-cs"/>
              </a:rPr>
              <a:t>given observation </a:t>
            </a:r>
            <a:r>
              <a:rPr lang="en-US" sz="2600" dirty="0" smtClean="0">
                <a:solidFill>
                  <a:prstClr val="black"/>
                </a:solidFill>
                <a:latin typeface="Calibri"/>
                <a:ea typeface="+mn-ea"/>
                <a:cs typeface="+mn-cs"/>
              </a:rPr>
              <a:t>computes:</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marL="285750" indent="-285750" defTabSz="457200" eaLnBrk="1" fontAlgn="auto" hangingPunct="1">
              <a:spcBef>
                <a:spcPts val="0"/>
              </a:spcBef>
              <a:spcAft>
                <a:spcPts val="0"/>
              </a:spcAft>
              <a:buFont typeface="Arial"/>
              <a:buChar char="•"/>
            </a:pPr>
            <a:endParaRPr lang="en-US" sz="1800" dirty="0" smtClean="0">
              <a:solidFill>
                <a:srgbClr val="FF0000"/>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2152822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072957" y="2964674"/>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4" name="Oval 3"/>
          <p:cNvSpPr/>
          <p:nvPr/>
        </p:nvSpPr>
        <p:spPr>
          <a:xfrm>
            <a:off x="984442" y="3610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 name="Oval 4"/>
          <p:cNvSpPr/>
          <p:nvPr/>
        </p:nvSpPr>
        <p:spPr>
          <a:xfrm>
            <a:off x="1517072" y="3187116"/>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 name="Oval 5"/>
          <p:cNvSpPr/>
          <p:nvPr/>
        </p:nvSpPr>
        <p:spPr>
          <a:xfrm>
            <a:off x="1992745" y="260753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7" name="Oval 6"/>
          <p:cNvSpPr/>
          <p:nvPr/>
        </p:nvSpPr>
        <p:spPr>
          <a:xfrm>
            <a:off x="2081260" y="3025480"/>
            <a:ext cx="177030" cy="17703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8" name="Oval 7"/>
          <p:cNvSpPr/>
          <p:nvPr/>
        </p:nvSpPr>
        <p:spPr>
          <a:xfrm>
            <a:off x="1428557" y="3787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9" name="Oval 8"/>
          <p:cNvSpPr/>
          <p:nvPr/>
        </p:nvSpPr>
        <p:spPr>
          <a:xfrm>
            <a:off x="1815715" y="3364146"/>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0" name="Oval 9"/>
          <p:cNvSpPr/>
          <p:nvPr/>
        </p:nvSpPr>
        <p:spPr>
          <a:xfrm>
            <a:off x="2523836" y="357196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1" name="Oval 10"/>
          <p:cNvSpPr/>
          <p:nvPr/>
        </p:nvSpPr>
        <p:spPr>
          <a:xfrm>
            <a:off x="2612351" y="3187116"/>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2" name="Oval 11"/>
          <p:cNvSpPr/>
          <p:nvPr/>
        </p:nvSpPr>
        <p:spPr>
          <a:xfrm>
            <a:off x="2523836" y="275993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3" name="Oval 12"/>
          <p:cNvSpPr/>
          <p:nvPr/>
        </p:nvSpPr>
        <p:spPr>
          <a:xfrm>
            <a:off x="2169775" y="339493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4" name="Oval 13"/>
          <p:cNvSpPr/>
          <p:nvPr/>
        </p:nvSpPr>
        <p:spPr>
          <a:xfrm>
            <a:off x="1992745" y="41569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5" name="Oval 14"/>
          <p:cNvSpPr/>
          <p:nvPr/>
        </p:nvSpPr>
        <p:spPr>
          <a:xfrm>
            <a:off x="2169775" y="3787480"/>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6" name="Oval 15"/>
          <p:cNvSpPr/>
          <p:nvPr/>
        </p:nvSpPr>
        <p:spPr>
          <a:xfrm>
            <a:off x="1707957" y="2136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7" name="Oval 16"/>
          <p:cNvSpPr/>
          <p:nvPr/>
        </p:nvSpPr>
        <p:spPr>
          <a:xfrm>
            <a:off x="984442" y="256982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8" name="Oval 17"/>
          <p:cNvSpPr/>
          <p:nvPr/>
        </p:nvSpPr>
        <p:spPr>
          <a:xfrm>
            <a:off x="2523836" y="4245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9" name="Oval 18"/>
          <p:cNvSpPr/>
          <p:nvPr/>
        </p:nvSpPr>
        <p:spPr>
          <a:xfrm>
            <a:off x="2656993" y="260753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0" name="Oval 19"/>
          <p:cNvSpPr/>
          <p:nvPr/>
        </p:nvSpPr>
        <p:spPr>
          <a:xfrm>
            <a:off x="3470563" y="293696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1" name="Oval 20"/>
          <p:cNvSpPr/>
          <p:nvPr/>
        </p:nvSpPr>
        <p:spPr>
          <a:xfrm>
            <a:off x="3470563" y="40553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2" name="Oval 21"/>
          <p:cNvSpPr/>
          <p:nvPr/>
        </p:nvSpPr>
        <p:spPr>
          <a:xfrm>
            <a:off x="1492442" y="2848450"/>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3" name="Oval 22"/>
          <p:cNvSpPr/>
          <p:nvPr/>
        </p:nvSpPr>
        <p:spPr>
          <a:xfrm>
            <a:off x="1340042" y="2301964"/>
            <a:ext cx="1662546" cy="1662546"/>
          </a:xfrm>
          <a:prstGeom prst="ellipse">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4" name="TextBox 23"/>
          <p:cNvSpPr txBox="1"/>
          <p:nvPr/>
        </p:nvSpPr>
        <p:spPr>
          <a:xfrm>
            <a:off x="3920840" y="2136480"/>
            <a:ext cx="4833234" cy="3077766"/>
          </a:xfrm>
          <a:prstGeom prst="rect">
            <a:avLst/>
          </a:prstGeom>
          <a:noFill/>
        </p:spPr>
        <p:txBody>
          <a:bodyPr wrap="square" rtlCol="0">
            <a:spAutoFit/>
          </a:bodyPr>
          <a:lstStyle/>
          <a:p>
            <a:pPr defTabSz="457200" eaLnBrk="1" fontAlgn="auto" hangingPunct="1">
              <a:spcBef>
                <a:spcPts val="0"/>
              </a:spcBef>
              <a:spcAft>
                <a:spcPts val="0"/>
              </a:spcAft>
            </a:pPr>
            <a:r>
              <a:rPr lang="en-US" sz="2600" dirty="0" smtClean="0">
                <a:solidFill>
                  <a:prstClr val="black"/>
                </a:solidFill>
                <a:latin typeface="Calibri"/>
                <a:ea typeface="+mn-ea"/>
                <a:cs typeface="+mn-cs"/>
              </a:rPr>
              <a:t>For a </a:t>
            </a:r>
            <a:r>
              <a:rPr lang="en-US" sz="2600" dirty="0" smtClean="0">
                <a:solidFill>
                  <a:srgbClr val="FF0000"/>
                </a:solidFill>
                <a:latin typeface="Calibri"/>
                <a:ea typeface="+mn-ea"/>
                <a:cs typeface="+mn-cs"/>
              </a:rPr>
              <a:t>given observation </a:t>
            </a:r>
            <a:r>
              <a:rPr lang="en-US" sz="2600" dirty="0" smtClean="0">
                <a:solidFill>
                  <a:prstClr val="black"/>
                </a:solidFill>
                <a:latin typeface="Calibri"/>
                <a:ea typeface="+mn-ea"/>
                <a:cs typeface="+mn-cs"/>
              </a:rPr>
              <a:t>computes:</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marL="342900" indent="-342900" defTabSz="457200" eaLnBrk="1" fontAlgn="auto" hangingPunct="1">
              <a:spcBef>
                <a:spcPts val="0"/>
              </a:spcBef>
              <a:spcAft>
                <a:spcPts val="0"/>
              </a:spcAft>
              <a:buFont typeface="Wingdings" charset="2"/>
              <a:buChar char="§"/>
            </a:pPr>
            <a:r>
              <a:rPr lang="en-US" dirty="0">
                <a:solidFill>
                  <a:prstClr val="black"/>
                </a:solidFill>
                <a:latin typeface="Calibri"/>
                <a:ea typeface="+mn-ea"/>
                <a:cs typeface="+mn-cs"/>
              </a:rPr>
              <a:t>N</a:t>
            </a:r>
            <a:r>
              <a:rPr lang="en-US" dirty="0" smtClean="0">
                <a:solidFill>
                  <a:prstClr val="black"/>
                </a:solidFill>
                <a:latin typeface="Calibri"/>
                <a:ea typeface="+mn-ea"/>
                <a:cs typeface="+mn-cs"/>
              </a:rPr>
              <a:t>umber of state variables (or </a:t>
            </a:r>
            <a:r>
              <a:rPr lang="en-US" dirty="0" err="1" smtClean="0">
                <a:solidFill>
                  <a:prstClr val="black"/>
                </a:solidFill>
                <a:latin typeface="Calibri"/>
                <a:ea typeface="+mn-ea"/>
                <a:cs typeface="+mn-cs"/>
              </a:rPr>
              <a:t>obs</a:t>
            </a:r>
            <a:r>
              <a:rPr lang="en-US" dirty="0" smtClean="0">
                <a:solidFill>
                  <a:prstClr val="black"/>
                </a:solidFill>
                <a:latin typeface="Calibri"/>
                <a:ea typeface="+mn-ea"/>
                <a:cs typeface="+mn-cs"/>
              </a:rPr>
              <a:t>) within the </a:t>
            </a:r>
            <a:r>
              <a:rPr lang="en-US" dirty="0" smtClean="0">
                <a:solidFill>
                  <a:srgbClr val="008000"/>
                </a:solidFill>
                <a:latin typeface="Calibri"/>
                <a:ea typeface="+mn-ea"/>
                <a:cs typeface="+mn-cs"/>
              </a:rPr>
              <a:t>localization radius</a:t>
            </a:r>
            <a:r>
              <a:rPr lang="en-US" dirty="0" smtClean="0">
                <a:solidFill>
                  <a:prstClr val="black"/>
                </a:solidFill>
                <a:latin typeface="Calibri"/>
                <a:ea typeface="+mn-ea"/>
                <a:cs typeface="+mn-cs"/>
              </a:rPr>
              <a:t>,</a:t>
            </a:r>
          </a:p>
          <a:p>
            <a:pPr marL="342900" indent="-342900" defTabSz="457200" eaLnBrk="1" fontAlgn="auto" hangingPunct="1">
              <a:spcBef>
                <a:spcPts val="0"/>
              </a:spcBef>
              <a:spcAft>
                <a:spcPts val="0"/>
              </a:spcAft>
              <a:buFont typeface="Wingdings" charset="2"/>
              <a:buChar char="§"/>
            </a:pPr>
            <a:r>
              <a:rPr lang="en-US" dirty="0">
                <a:solidFill>
                  <a:prstClr val="black"/>
                </a:solidFill>
                <a:latin typeface="Calibri"/>
                <a:ea typeface="+mn-ea"/>
                <a:cs typeface="+mn-cs"/>
              </a:rPr>
              <a:t>D</a:t>
            </a:r>
            <a:r>
              <a:rPr lang="en-US" dirty="0" smtClean="0">
                <a:solidFill>
                  <a:prstClr val="black"/>
                </a:solidFill>
                <a:latin typeface="Calibri"/>
                <a:ea typeface="+mn-ea"/>
                <a:cs typeface="+mn-cs"/>
              </a:rPr>
              <a:t>istances to </a:t>
            </a:r>
            <a:r>
              <a:rPr lang="en-US" dirty="0" smtClean="0">
                <a:solidFill>
                  <a:srgbClr val="3366FF"/>
                </a:solidFill>
                <a:latin typeface="Calibri"/>
                <a:ea typeface="+mn-ea"/>
                <a:cs typeface="+mn-cs"/>
              </a:rPr>
              <a:t>close state variables</a:t>
            </a:r>
            <a:r>
              <a:rPr lang="en-US" dirty="0" smtClean="0">
                <a:solidFill>
                  <a:prstClr val="black"/>
                </a:solidFill>
                <a:latin typeface="Calibri"/>
                <a:ea typeface="+mn-ea"/>
                <a:cs typeface="+mn-cs"/>
              </a:rPr>
              <a:t>,</a:t>
            </a:r>
          </a:p>
          <a:p>
            <a:pPr marL="342900" indent="-342900" defTabSz="457200" eaLnBrk="1" fontAlgn="auto" hangingPunct="1">
              <a:spcBef>
                <a:spcPts val="0"/>
              </a:spcBef>
              <a:spcAft>
                <a:spcPts val="0"/>
              </a:spcAft>
              <a:buFont typeface="Wingdings" charset="2"/>
              <a:buChar char="§"/>
            </a:pPr>
            <a:r>
              <a:rPr lang="en-US" dirty="0">
                <a:solidFill>
                  <a:prstClr val="black"/>
                </a:solidFill>
                <a:latin typeface="Calibri"/>
                <a:ea typeface="+mn-ea"/>
                <a:cs typeface="+mn-cs"/>
              </a:rPr>
              <a:t>I</a:t>
            </a:r>
            <a:r>
              <a:rPr lang="en-US" dirty="0" smtClean="0">
                <a:solidFill>
                  <a:prstClr val="black"/>
                </a:solidFill>
                <a:latin typeface="Calibri"/>
                <a:ea typeface="+mn-ea"/>
                <a:cs typeface="+mn-cs"/>
              </a:rPr>
              <a:t>ndices of the close states.</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marL="285750" indent="-285750" defTabSz="457200" eaLnBrk="1" fontAlgn="auto" hangingPunct="1">
              <a:spcBef>
                <a:spcPts val="0"/>
              </a:spcBef>
              <a:spcAft>
                <a:spcPts val="0"/>
              </a:spcAft>
              <a:buFont typeface="Arial"/>
              <a:buChar char="•"/>
            </a:pPr>
            <a:endParaRPr lang="en-US" sz="1800" dirty="0" smtClean="0">
              <a:solidFill>
                <a:srgbClr val="FF0000"/>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2" name="Footer Placeholder 1"/>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27" name="TextBox 26"/>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29" name="Title 25"/>
          <p:cNvSpPr>
            <a:spLocks noGrp="1"/>
          </p:cNvSpPr>
          <p:nvPr>
            <p:ph type="title"/>
          </p:nvPr>
        </p:nvSpPr>
        <p:spPr>
          <a:xfrm>
            <a:off x="350210" y="681494"/>
            <a:ext cx="8009314" cy="896617"/>
          </a:xfrm>
        </p:spPr>
        <p:txBody>
          <a:bodyPr>
            <a:normAutofit/>
          </a:bodyPr>
          <a:lstStyle/>
          <a:p>
            <a:pPr algn="l"/>
            <a:r>
              <a:rPr lang="en-US" sz="3200" dirty="0" smtClean="0"/>
              <a:t>Example: subroutine </a:t>
            </a:r>
            <a:r>
              <a:rPr lang="en-US" sz="3200" dirty="0" err="1" smtClean="0"/>
              <a:t>get_close</a:t>
            </a:r>
            <a:endParaRPr lang="en-US" sz="3200" dirty="0"/>
          </a:p>
        </p:txBody>
      </p:sp>
    </p:spTree>
    <p:extLst>
      <p:ext uri="{BB962C8B-B14F-4D97-AF65-F5344CB8AC3E}">
        <p14:creationId xmlns:p14="http://schemas.microsoft.com/office/powerpoint/2010/main" val="3565037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474" y="682864"/>
            <a:ext cx="7993027" cy="830997"/>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a:p>
            <a:pPr defTabSz="457200" eaLnBrk="1" fontAlgn="auto" hangingPunct="1">
              <a:spcBef>
                <a:spcPts val="0"/>
              </a:spcBef>
              <a:spcAft>
                <a:spcPts val="0"/>
              </a:spcAft>
            </a:pPr>
            <a:r>
              <a:rPr lang="en-US" dirty="0">
                <a:solidFill>
                  <a:prstClr val="black"/>
                </a:solidFill>
                <a:latin typeface="Calibri"/>
                <a:ea typeface="+mn-ea"/>
                <a:cs typeface="+mn-cs"/>
              </a:rPr>
              <a:t>	</a:t>
            </a:r>
            <a:r>
              <a:rPr lang="en-US" dirty="0" smtClean="0">
                <a:solidFill>
                  <a:prstClr val="black"/>
                </a:solidFill>
                <a:latin typeface="Calibri"/>
                <a:ea typeface="+mn-ea"/>
                <a:cs typeface="+mn-cs"/>
              </a:rPr>
              <a:t>Implemented in CUDA Fortran for NVIDIA GPUS by Ye </a:t>
            </a:r>
            <a:r>
              <a:rPr lang="en-US" dirty="0" err="1" smtClean="0">
                <a:solidFill>
                  <a:prstClr val="black"/>
                </a:solidFill>
                <a:latin typeface="Calibri"/>
                <a:ea typeface="+mn-ea"/>
                <a:cs typeface="+mn-cs"/>
              </a:rPr>
              <a:t>Feng</a:t>
            </a:r>
            <a:endParaRPr lang="en-US" dirty="0">
              <a:solidFill>
                <a:prstClr val="black"/>
              </a:solidFill>
              <a:latin typeface="Calibri"/>
              <a:ea typeface="+mn-ea"/>
              <a:cs typeface="+mn-cs"/>
            </a:endParaRPr>
          </a:p>
        </p:txBody>
      </p:sp>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pic>
        <p:nvPicPr>
          <p:cNvPr id="23" name="table"/>
          <p:cNvPicPr>
            <a:picLocks noChangeAspect="1"/>
          </p:cNvPicPr>
          <p:nvPr/>
        </p:nvPicPr>
        <p:blipFill>
          <a:blip r:embed="rId3"/>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8" name="TextBox 47"/>
          <p:cNvSpPr txBox="1"/>
          <p:nvPr/>
        </p:nvSpPr>
        <p:spPr>
          <a:xfrm>
            <a:off x="2965930" y="2891586"/>
            <a:ext cx="1498175" cy="923330"/>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Each thread calculates a distance</a:t>
            </a:r>
            <a:endParaRPr lang="en-US" sz="1800" dirty="0">
              <a:solidFill>
                <a:prstClr val="black"/>
              </a:solidFill>
              <a:latin typeface="Calibri"/>
              <a:ea typeface="+mn-ea"/>
              <a:cs typeface="+mn-cs"/>
            </a:endParaRPr>
          </a:p>
        </p:txBody>
      </p:sp>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41" name="TextBox 40"/>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Tree>
    <p:extLst>
      <p:ext uri="{BB962C8B-B14F-4D97-AF65-F5344CB8AC3E}">
        <p14:creationId xmlns:p14="http://schemas.microsoft.com/office/powerpoint/2010/main" val="22504940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524315"/>
          </a:xfrm>
          <a:prstGeom prst="rect">
            <a:avLst/>
          </a:prstGeom>
          <a:noFill/>
        </p:spPr>
        <p:txBody>
          <a:bodyPr wrap="square" rtlCol="0">
            <a:spAutoFit/>
          </a:bodyPr>
          <a:lstStyle/>
          <a:p>
            <a:r>
              <a:rPr lang="en-US" dirty="0" smtClean="0"/>
              <a:t>Provide State-of-the-Art Data Assimilation capability to:</a:t>
            </a:r>
          </a:p>
          <a:p>
            <a:endParaRPr lang="en-US" dirty="0"/>
          </a:p>
          <a:p>
            <a:pPr marL="1257300" indent="-342900">
              <a:buFont typeface="Wingdings" charset="2"/>
              <a:buChar char="Ø"/>
            </a:pPr>
            <a:r>
              <a:rPr lang="en-US" dirty="0" smtClean="0"/>
              <a:t>Prediction research scientists,</a:t>
            </a:r>
          </a:p>
          <a:p>
            <a:pPr marL="1257300" indent="-342900">
              <a:buFont typeface="Wingdings" charset="2"/>
              <a:buChar char="Ø"/>
            </a:pPr>
            <a:endParaRPr lang="en-US" dirty="0"/>
          </a:p>
          <a:p>
            <a:pPr marL="1257300" indent="-342900">
              <a:buFont typeface="Wingdings" charset="2"/>
              <a:buChar char="Ø"/>
            </a:pPr>
            <a:r>
              <a:rPr lang="en-US" dirty="0" smtClean="0"/>
              <a:t>Model developers,</a:t>
            </a:r>
          </a:p>
          <a:p>
            <a:pPr marL="1257300" indent="-342900">
              <a:buFont typeface="Wingdings" charset="2"/>
              <a:buChar char="Ø"/>
            </a:pPr>
            <a:endParaRPr lang="en-US" dirty="0"/>
          </a:p>
          <a:p>
            <a:pPr marL="1257300" indent="-342900">
              <a:buFont typeface="Wingdings" charset="2"/>
              <a:buChar char="Ø"/>
            </a:pPr>
            <a:r>
              <a:rPr lang="en-US" dirty="0" smtClean="0"/>
              <a:t>Observation system developers,</a:t>
            </a:r>
          </a:p>
          <a:p>
            <a:endParaRPr lang="en-US" dirty="0"/>
          </a:p>
          <a:p>
            <a:r>
              <a:rPr lang="en-US" dirty="0" smtClean="0"/>
              <a:t>Who may not have any assimilation expertise.</a:t>
            </a:r>
          </a:p>
          <a:p>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Goals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1865123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srgbClr val="0000FF"/>
                </a:solidFill>
                <a:latin typeface="Calibri"/>
                <a:ea typeface="+mn-ea"/>
                <a:cs typeface="+mn-cs"/>
              </a:rPr>
              <a:t>diff</a:t>
            </a:r>
            <a:endParaRPr lang="en-US" sz="1800" dirty="0">
              <a:solidFill>
                <a:srgbClr val="0000FF"/>
              </a:solidFill>
              <a:latin typeface="Calibri"/>
              <a:ea typeface="+mn-ea"/>
              <a:cs typeface="+mn-cs"/>
            </a:endParaRPr>
          </a:p>
        </p:txBody>
      </p:sp>
      <p:pic>
        <p:nvPicPr>
          <p:cNvPr id="23" name="table"/>
          <p:cNvPicPr>
            <a:picLocks noChangeAspect="1"/>
          </p:cNvPicPr>
          <p:nvPr/>
        </p:nvPicPr>
        <p:blipFill>
          <a:blip r:embed="rId4"/>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grpSp>
        <p:nvGrpSpPr>
          <p:cNvPr id="3" name="Group 2"/>
          <p:cNvGrpSpPr/>
          <p:nvPr/>
        </p:nvGrpSpPr>
        <p:grpSpPr>
          <a:xfrm>
            <a:off x="3544434" y="2821933"/>
            <a:ext cx="5105000" cy="782996"/>
            <a:chOff x="3700851" y="2361589"/>
            <a:chExt cx="5105000" cy="782996"/>
          </a:xfrm>
        </p:grpSpPr>
        <p:sp>
          <p:nvSpPr>
            <p:cNvPr id="49" name="TextBox 48"/>
            <p:cNvSpPr txBox="1"/>
            <p:nvPr/>
          </p:nvSpPr>
          <p:spPr>
            <a:xfrm>
              <a:off x="3700851" y="2452087"/>
              <a:ext cx="2059153"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Most Significant Bit of (</a:t>
              </a:r>
              <a:r>
                <a:rPr lang="en-US" sz="1800" dirty="0" err="1" smtClean="0">
                  <a:solidFill>
                    <a:srgbClr val="0000FF"/>
                  </a:solidFill>
                  <a:latin typeface="Calibri"/>
                  <a:ea typeface="+mn-ea"/>
                  <a:cs typeface="+mn-cs"/>
                </a:rPr>
                <a:t>dist</a:t>
              </a:r>
              <a:r>
                <a:rPr lang="en-US" sz="1800" dirty="0" smtClean="0">
                  <a:solidFill>
                    <a:srgbClr val="0000FF"/>
                  </a:solidFill>
                  <a:latin typeface="Calibri"/>
                  <a:ea typeface="+mn-ea"/>
                  <a:cs typeface="+mn-cs"/>
                </a:rPr>
                <a:t> – cutoff</a:t>
              </a:r>
              <a:r>
                <a:rPr lang="en-US" sz="1800" dirty="0" smtClean="0">
                  <a:solidFill>
                    <a:prstClr val="black"/>
                  </a:solidFill>
                  <a:latin typeface="Calibri"/>
                  <a:ea typeface="+mn-ea"/>
                  <a:cs typeface="+mn-cs"/>
                </a:rPr>
                <a:t>) </a:t>
              </a:r>
              <a:endParaRPr lang="en-US" sz="1800" dirty="0">
                <a:solidFill>
                  <a:prstClr val="black"/>
                </a:solidFill>
                <a:latin typeface="Calibri"/>
                <a:ea typeface="+mn-ea"/>
                <a:cs typeface="+mn-cs"/>
              </a:endParaRPr>
            </a:p>
          </p:txBody>
        </p:sp>
        <p:sp>
          <p:nvSpPr>
            <p:cNvPr id="50" name="Left Brace 49"/>
            <p:cNvSpPr/>
            <p:nvPr/>
          </p:nvSpPr>
          <p:spPr>
            <a:xfrm>
              <a:off x="5844186" y="2522854"/>
              <a:ext cx="358048" cy="516466"/>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51" name="TextBox 50"/>
            <p:cNvSpPr txBox="1"/>
            <p:nvPr/>
          </p:nvSpPr>
          <p:spPr>
            <a:xfrm>
              <a:off x="6342842" y="2361589"/>
              <a:ext cx="2090499"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0000FF"/>
                  </a:solidFill>
                  <a:latin typeface="Calibri"/>
                  <a:ea typeface="+mn-ea"/>
                  <a:cs typeface="+mn-cs"/>
                </a:rPr>
                <a:t>1</a:t>
              </a:r>
              <a:r>
                <a:rPr lang="en-US" sz="1800" dirty="0" smtClean="0">
                  <a:solidFill>
                    <a:prstClr val="black"/>
                  </a:solidFill>
                  <a:latin typeface="Calibri"/>
                  <a:ea typeface="+mn-ea"/>
                  <a:cs typeface="+mn-cs"/>
                </a:rPr>
                <a:t>, </a:t>
              </a:r>
              <a:r>
                <a:rPr lang="en-US" sz="1800" dirty="0" err="1" smtClean="0">
                  <a:solidFill>
                    <a:prstClr val="black"/>
                  </a:solidFill>
                  <a:latin typeface="Calibri"/>
                  <a:ea typeface="+mn-ea"/>
                  <a:cs typeface="+mn-cs"/>
                </a:rPr>
                <a:t>dist</a:t>
              </a:r>
              <a:r>
                <a:rPr lang="en-US" sz="1800" dirty="0" smtClean="0">
                  <a:solidFill>
                    <a:prstClr val="black"/>
                  </a:solidFill>
                  <a:latin typeface="Calibri"/>
                  <a:ea typeface="+mn-ea"/>
                  <a:cs typeface="+mn-cs"/>
                </a:rPr>
                <a:t>&lt;cutoff (close)</a:t>
              </a:r>
              <a:endParaRPr lang="en-US" sz="1800" dirty="0">
                <a:solidFill>
                  <a:prstClr val="black"/>
                </a:solidFill>
                <a:latin typeface="Calibri"/>
                <a:ea typeface="+mn-ea"/>
                <a:cs typeface="+mn-cs"/>
              </a:endParaRPr>
            </a:p>
          </p:txBody>
        </p:sp>
        <p:sp>
          <p:nvSpPr>
            <p:cNvPr id="52" name="TextBox 51"/>
            <p:cNvSpPr txBox="1"/>
            <p:nvPr/>
          </p:nvSpPr>
          <p:spPr>
            <a:xfrm>
              <a:off x="6342842" y="2775253"/>
              <a:ext cx="2463009"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0000FF"/>
                  </a:solidFill>
                  <a:latin typeface="Calibri"/>
                  <a:ea typeface="+mn-ea"/>
                  <a:cs typeface="+mn-cs"/>
                </a:rPr>
                <a:t>0</a:t>
              </a:r>
              <a:r>
                <a:rPr lang="en-US" sz="1800" dirty="0" smtClean="0">
                  <a:solidFill>
                    <a:prstClr val="black"/>
                  </a:solidFill>
                  <a:latin typeface="Calibri"/>
                  <a:ea typeface="+mn-ea"/>
                  <a:cs typeface="+mn-cs"/>
                </a:rPr>
                <a:t>, </a:t>
              </a:r>
              <a:r>
                <a:rPr lang="en-US" sz="1800" dirty="0" err="1" smtClean="0">
                  <a:solidFill>
                    <a:prstClr val="black"/>
                  </a:solidFill>
                  <a:latin typeface="Calibri"/>
                  <a:ea typeface="+mn-ea"/>
                  <a:cs typeface="+mn-cs"/>
                </a:rPr>
                <a:t>dist</a:t>
              </a:r>
              <a:r>
                <a:rPr lang="en-US" sz="1800" dirty="0" smtClean="0">
                  <a:solidFill>
                    <a:prstClr val="black"/>
                  </a:solidFill>
                  <a:latin typeface="Calibri"/>
                  <a:ea typeface="+mn-ea"/>
                  <a:cs typeface="+mn-cs"/>
                </a:rPr>
                <a:t>&gt;cutoff (not close)</a:t>
              </a:r>
              <a:endParaRPr lang="en-US" sz="1800" dirty="0">
                <a:solidFill>
                  <a:prstClr val="black"/>
                </a:solidFill>
                <a:latin typeface="Calibri"/>
                <a:ea typeface="+mn-ea"/>
                <a:cs typeface="+mn-cs"/>
              </a:endParaRPr>
            </a:p>
          </p:txBody>
        </p:sp>
      </p:grpSp>
      <p:sp>
        <p:nvSpPr>
          <p:cNvPr id="4" name="Footer Placeholder 3"/>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41" name="TextBox 40"/>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3" name="TextBox 42"/>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44" name="TextBox 43"/>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30884091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3" name="table"/>
          <p:cNvPicPr>
            <a:picLocks noChangeAspect="1"/>
          </p:cNvPicPr>
          <p:nvPr/>
        </p:nvPicPr>
        <p:blipFill>
          <a:blip r:embed="rId5"/>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3" name="TextBox 2"/>
          <p:cNvSpPr txBox="1"/>
          <p:nvPr/>
        </p:nvSpPr>
        <p:spPr>
          <a:xfrm>
            <a:off x="4030623" y="2950035"/>
            <a:ext cx="1338471"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Prefix Sum of diff</a:t>
            </a:r>
          </a:p>
        </p:txBody>
      </p:sp>
      <p:sp>
        <p:nvSpPr>
          <p:cNvPr id="4" name="TextBox 3"/>
          <p:cNvSpPr txBox="1"/>
          <p:nvPr/>
        </p:nvSpPr>
        <p:spPr>
          <a:xfrm>
            <a:off x="4205536" y="4517496"/>
            <a:ext cx="3863315"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Last element gives number of close </a:t>
            </a:r>
            <a:r>
              <a:rPr lang="en-US" sz="1800" dirty="0" err="1" smtClean="0">
                <a:solidFill>
                  <a:prstClr val="black"/>
                </a:solidFill>
                <a:latin typeface="Calibri"/>
                <a:ea typeface="+mn-ea"/>
                <a:cs typeface="+mn-cs"/>
              </a:rPr>
              <a:t>obs</a:t>
            </a:r>
            <a:endParaRPr lang="en-US" sz="1800" dirty="0">
              <a:solidFill>
                <a:prstClr val="black"/>
              </a:solidFill>
              <a:latin typeface="Calibri"/>
              <a:ea typeface="+mn-ea"/>
              <a:cs typeface="+mn-cs"/>
            </a:endParaRPr>
          </a:p>
        </p:txBody>
      </p:sp>
      <p:sp>
        <p:nvSpPr>
          <p:cNvPr id="5" name="Right Arrow 4"/>
          <p:cNvSpPr/>
          <p:nvPr/>
        </p:nvSpPr>
        <p:spPr>
          <a:xfrm rot="10800000">
            <a:off x="3882003" y="4623970"/>
            <a:ext cx="297239" cy="217228"/>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 name="Footer Placeholder 5"/>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41" name="TextBox 40"/>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3" name="TextBox 42"/>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44" name="TextBox 43"/>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1738266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1" name="table"/>
          <p:cNvPicPr>
            <a:picLocks noChangeAspect="1"/>
          </p:cNvPicPr>
          <p:nvPr/>
        </p:nvPicPr>
        <p:blipFill>
          <a:blip r:embed="rId5"/>
          <a:stretch>
            <a:fillRect/>
          </a:stretch>
        </p:blipFill>
        <p:spPr>
          <a:xfrm>
            <a:off x="4066865" y="1950247"/>
            <a:ext cx="398838" cy="2947511"/>
          </a:xfrm>
          <a:prstGeom prst="rect">
            <a:avLst/>
          </a:prstGeom>
        </p:spPr>
      </p:pic>
      <p:pic>
        <p:nvPicPr>
          <p:cNvPr id="23" name="table"/>
          <p:cNvPicPr>
            <a:picLocks noChangeAspect="1"/>
          </p:cNvPicPr>
          <p:nvPr/>
        </p:nvPicPr>
        <p:blipFill>
          <a:blip r:embed="rId6"/>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3" name="TextBox 42"/>
          <p:cNvSpPr txBox="1"/>
          <p:nvPr/>
        </p:nvSpPr>
        <p:spPr>
          <a:xfrm>
            <a:off x="4008758" y="5004342"/>
            <a:ext cx="577976"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p>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sp>
        <p:nvSpPr>
          <p:cNvPr id="4" name="Oval 3"/>
          <p:cNvSpPr/>
          <p:nvPr/>
        </p:nvSpPr>
        <p:spPr>
          <a:xfrm>
            <a:off x="2642302" y="5019552"/>
            <a:ext cx="623522" cy="392035"/>
          </a:xfrm>
          <a:prstGeom prst="ellipse">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1" name="Oval 50"/>
          <p:cNvSpPr/>
          <p:nvPr/>
        </p:nvSpPr>
        <p:spPr>
          <a:xfrm>
            <a:off x="3314548" y="5027045"/>
            <a:ext cx="623522" cy="392035"/>
          </a:xfrm>
          <a:prstGeom prst="ellipse">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 name="TextBox 4"/>
          <p:cNvSpPr txBox="1"/>
          <p:nvPr/>
        </p:nvSpPr>
        <p:spPr>
          <a:xfrm>
            <a:off x="5000562" y="3204745"/>
            <a:ext cx="1148348"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 x sum</a:t>
            </a:r>
            <a:endParaRPr lang="en-US" sz="1800" dirty="0">
              <a:solidFill>
                <a:prstClr val="black"/>
              </a:solidFill>
              <a:latin typeface="Calibri"/>
              <a:ea typeface="+mn-ea"/>
              <a:cs typeface="+mn-cs"/>
            </a:endParaRPr>
          </a:p>
        </p:txBody>
      </p:sp>
      <p:sp>
        <p:nvSpPr>
          <p:cNvPr id="52" name="Left Brace 51"/>
          <p:cNvSpPr/>
          <p:nvPr/>
        </p:nvSpPr>
        <p:spPr>
          <a:xfrm rot="10800000">
            <a:off x="4642514" y="1977744"/>
            <a:ext cx="358048" cy="2920013"/>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41" name="TextBox 40"/>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4" name="TextBox 43"/>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45" name="TextBox 44"/>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1192625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1" name="table"/>
          <p:cNvPicPr>
            <a:picLocks noChangeAspect="1"/>
          </p:cNvPicPr>
          <p:nvPr/>
        </p:nvPicPr>
        <p:blipFill>
          <a:blip r:embed="rId5"/>
          <a:stretch>
            <a:fillRect/>
          </a:stretch>
        </p:blipFill>
        <p:spPr>
          <a:xfrm>
            <a:off x="4066865" y="1950247"/>
            <a:ext cx="398838" cy="2947511"/>
          </a:xfrm>
          <a:prstGeom prst="rect">
            <a:avLst/>
          </a:prstGeom>
        </p:spPr>
      </p:pic>
      <p:pic>
        <p:nvPicPr>
          <p:cNvPr id="22" name="table"/>
          <p:cNvPicPr>
            <a:picLocks noChangeAspect="1"/>
          </p:cNvPicPr>
          <p:nvPr/>
        </p:nvPicPr>
        <p:blipFill>
          <a:blip r:embed="rId6"/>
          <a:stretch>
            <a:fillRect/>
          </a:stretch>
        </p:blipFill>
        <p:spPr>
          <a:xfrm>
            <a:off x="4652446" y="1961339"/>
            <a:ext cx="397337" cy="2936419"/>
          </a:xfrm>
          <a:prstGeom prst="rect">
            <a:avLst/>
          </a:prstGeom>
        </p:spPr>
      </p:pic>
      <p:pic>
        <p:nvPicPr>
          <p:cNvPr id="23" name="table"/>
          <p:cNvPicPr>
            <a:picLocks noChangeAspect="1"/>
          </p:cNvPicPr>
          <p:nvPr/>
        </p:nvPicPr>
        <p:blipFill>
          <a:blip r:embed="rId7"/>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1" name="TextBox 40"/>
          <p:cNvSpPr txBox="1"/>
          <p:nvPr/>
        </p:nvSpPr>
        <p:spPr>
          <a:xfrm>
            <a:off x="4586734" y="5004342"/>
            <a:ext cx="660679"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close </a:t>
            </a: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43" name="TextBox 42"/>
          <p:cNvSpPr txBox="1"/>
          <p:nvPr/>
        </p:nvSpPr>
        <p:spPr>
          <a:xfrm>
            <a:off x="4008758" y="5004342"/>
            <a:ext cx="577976"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p>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sp>
        <p:nvSpPr>
          <p:cNvPr id="48" name="TextBox 47"/>
          <p:cNvSpPr txBox="1"/>
          <p:nvPr/>
        </p:nvSpPr>
        <p:spPr>
          <a:xfrm>
            <a:off x="5517698" y="3189935"/>
            <a:ext cx="1148348"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 x </a:t>
            </a: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49" name="Left Brace 48"/>
          <p:cNvSpPr/>
          <p:nvPr/>
        </p:nvSpPr>
        <p:spPr>
          <a:xfrm rot="10800000">
            <a:off x="5159650" y="1962934"/>
            <a:ext cx="358048" cy="2920013"/>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52" name="Oval 51"/>
          <p:cNvSpPr/>
          <p:nvPr/>
        </p:nvSpPr>
        <p:spPr>
          <a:xfrm>
            <a:off x="2638807" y="5037326"/>
            <a:ext cx="623522" cy="392035"/>
          </a:xfrm>
          <a:prstGeom prst="ellipse">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3" name="Oval 52"/>
          <p:cNvSpPr/>
          <p:nvPr/>
        </p:nvSpPr>
        <p:spPr>
          <a:xfrm>
            <a:off x="2000075" y="5048257"/>
            <a:ext cx="623522" cy="392035"/>
          </a:xfrm>
          <a:prstGeom prst="ellipse">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44" name="TextBox 43"/>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5" name="TextBox 44"/>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46" name="TextBox 45"/>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3328136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1" name="table"/>
          <p:cNvPicPr>
            <a:picLocks noChangeAspect="1"/>
          </p:cNvPicPr>
          <p:nvPr/>
        </p:nvPicPr>
        <p:blipFill>
          <a:blip r:embed="rId5"/>
          <a:stretch>
            <a:fillRect/>
          </a:stretch>
        </p:blipFill>
        <p:spPr>
          <a:xfrm>
            <a:off x="4066865" y="1950247"/>
            <a:ext cx="398838" cy="2947511"/>
          </a:xfrm>
          <a:prstGeom prst="rect">
            <a:avLst/>
          </a:prstGeom>
        </p:spPr>
      </p:pic>
      <p:pic>
        <p:nvPicPr>
          <p:cNvPr id="22" name="table"/>
          <p:cNvPicPr>
            <a:picLocks noChangeAspect="1"/>
          </p:cNvPicPr>
          <p:nvPr/>
        </p:nvPicPr>
        <p:blipFill>
          <a:blip r:embed="rId6"/>
          <a:stretch>
            <a:fillRect/>
          </a:stretch>
        </p:blipFill>
        <p:spPr>
          <a:xfrm>
            <a:off x="4652446" y="1961339"/>
            <a:ext cx="397337" cy="2936419"/>
          </a:xfrm>
          <a:prstGeom prst="rect">
            <a:avLst/>
          </a:prstGeom>
        </p:spPr>
      </p:pic>
      <p:pic>
        <p:nvPicPr>
          <p:cNvPr id="23" name="table"/>
          <p:cNvPicPr>
            <a:picLocks noChangeAspect="1"/>
          </p:cNvPicPr>
          <p:nvPr/>
        </p:nvPicPr>
        <p:blipFill>
          <a:blip r:embed="rId7"/>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1" name="TextBox 40"/>
          <p:cNvSpPr txBox="1"/>
          <p:nvPr/>
        </p:nvSpPr>
        <p:spPr>
          <a:xfrm>
            <a:off x="4586734" y="5004342"/>
            <a:ext cx="660679"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close </a:t>
            </a: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43" name="TextBox 42"/>
          <p:cNvSpPr txBox="1"/>
          <p:nvPr/>
        </p:nvSpPr>
        <p:spPr>
          <a:xfrm>
            <a:off x="4008758" y="5004342"/>
            <a:ext cx="577976"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p>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44" name="table"/>
          <p:cNvPicPr>
            <a:picLocks noChangeAspect="1"/>
          </p:cNvPicPr>
          <p:nvPr/>
        </p:nvPicPr>
        <p:blipFill>
          <a:blip r:embed="rId8"/>
          <a:stretch>
            <a:fillRect/>
          </a:stretch>
        </p:blipFill>
        <p:spPr>
          <a:xfrm>
            <a:off x="6523264" y="1990495"/>
            <a:ext cx="403883" cy="1492399"/>
          </a:xfrm>
          <a:prstGeom prst="rect">
            <a:avLst/>
          </a:prstGeom>
        </p:spPr>
      </p:pic>
      <p:pic>
        <p:nvPicPr>
          <p:cNvPr id="45" name="table"/>
          <p:cNvPicPr>
            <a:picLocks noChangeAspect="1"/>
          </p:cNvPicPr>
          <p:nvPr/>
        </p:nvPicPr>
        <p:blipFill>
          <a:blip r:embed="rId9"/>
          <a:stretch>
            <a:fillRect/>
          </a:stretch>
        </p:blipFill>
        <p:spPr>
          <a:xfrm>
            <a:off x="7786944" y="1993797"/>
            <a:ext cx="403886" cy="1492411"/>
          </a:xfrm>
          <a:prstGeom prst="rect">
            <a:avLst/>
          </a:prstGeom>
        </p:spPr>
      </p:pic>
      <p:sp>
        <p:nvSpPr>
          <p:cNvPr id="46" name="TextBox 45"/>
          <p:cNvSpPr txBox="1"/>
          <p:nvPr/>
        </p:nvSpPr>
        <p:spPr>
          <a:xfrm>
            <a:off x="7459437" y="3521193"/>
            <a:ext cx="1169063" cy="369332"/>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distance</a:t>
            </a:r>
            <a:endParaRPr lang="en-US" sz="1800" dirty="0">
              <a:solidFill>
                <a:prstClr val="black"/>
              </a:solidFill>
              <a:latin typeface="Calibri"/>
              <a:ea typeface="+mn-ea"/>
              <a:cs typeface="+mn-cs"/>
            </a:endParaRPr>
          </a:p>
        </p:txBody>
      </p:sp>
      <p:sp>
        <p:nvSpPr>
          <p:cNvPr id="47" name="TextBox 46"/>
          <p:cNvSpPr txBox="1"/>
          <p:nvPr/>
        </p:nvSpPr>
        <p:spPr>
          <a:xfrm>
            <a:off x="5849456" y="3516606"/>
            <a:ext cx="1732678"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observation</a:t>
            </a:r>
          </a:p>
          <a:p>
            <a:pPr algn="ctr" defTabSz="457200" eaLnBrk="1" fontAlgn="auto" hangingPunct="1">
              <a:spcBef>
                <a:spcPts val="0"/>
              </a:spcBef>
              <a:spcAft>
                <a:spcPts val="0"/>
              </a:spcAft>
            </a:pPr>
            <a:r>
              <a:rPr lang="en-US" sz="1800" dirty="0" smtClean="0">
                <a:solidFill>
                  <a:prstClr val="black"/>
                </a:solidFill>
                <a:latin typeface="Calibri"/>
                <a:ea typeface="+mn-ea"/>
                <a:cs typeface="+mn-cs"/>
              </a:rPr>
              <a:t>index</a:t>
            </a:r>
            <a:endParaRPr lang="en-US" sz="1800" dirty="0">
              <a:solidFill>
                <a:prstClr val="black"/>
              </a:solidFill>
              <a:latin typeface="Calibri"/>
              <a:ea typeface="+mn-ea"/>
              <a:cs typeface="+mn-cs"/>
            </a:endParaRPr>
          </a:p>
        </p:txBody>
      </p:sp>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48" name="TextBox 47"/>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9" name="TextBox 48"/>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50" name="TextBox 49"/>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1038674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3847" y="1961339"/>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48" name="Rectangle 47"/>
          <p:cNvSpPr/>
          <p:nvPr/>
        </p:nvSpPr>
        <p:spPr>
          <a:xfrm>
            <a:off x="1513847" y="2340451"/>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49" name="Rectangle 48"/>
          <p:cNvSpPr/>
          <p:nvPr/>
        </p:nvSpPr>
        <p:spPr>
          <a:xfrm>
            <a:off x="1513847" y="3442159"/>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0" name="Rectangle 49"/>
          <p:cNvSpPr/>
          <p:nvPr/>
        </p:nvSpPr>
        <p:spPr>
          <a:xfrm>
            <a:off x="1513847" y="4536370"/>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1" name="Rectangle 50"/>
          <p:cNvSpPr/>
          <p:nvPr/>
        </p:nvSpPr>
        <p:spPr>
          <a:xfrm>
            <a:off x="4652446" y="1961339"/>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2" name="Rectangle 51"/>
          <p:cNvSpPr/>
          <p:nvPr/>
        </p:nvSpPr>
        <p:spPr>
          <a:xfrm>
            <a:off x="4652446" y="2340451"/>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3" name="Rectangle 52"/>
          <p:cNvSpPr/>
          <p:nvPr/>
        </p:nvSpPr>
        <p:spPr>
          <a:xfrm>
            <a:off x="4652446" y="3442159"/>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4" name="Rectangle 53"/>
          <p:cNvSpPr/>
          <p:nvPr/>
        </p:nvSpPr>
        <p:spPr>
          <a:xfrm>
            <a:off x="4652446" y="4536370"/>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5" name="Rectangle 54"/>
          <p:cNvSpPr/>
          <p:nvPr/>
        </p:nvSpPr>
        <p:spPr>
          <a:xfrm>
            <a:off x="6532467" y="1993797"/>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6" name="Rectangle 55"/>
          <p:cNvSpPr/>
          <p:nvPr/>
        </p:nvSpPr>
        <p:spPr>
          <a:xfrm>
            <a:off x="6532467" y="2369296"/>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7" name="Rectangle 56"/>
          <p:cNvSpPr/>
          <p:nvPr/>
        </p:nvSpPr>
        <p:spPr>
          <a:xfrm>
            <a:off x="6523264" y="2745357"/>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8" name="Rectangle 57"/>
          <p:cNvSpPr/>
          <p:nvPr/>
        </p:nvSpPr>
        <p:spPr>
          <a:xfrm>
            <a:off x="6523264" y="3102506"/>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9" name="Rectangle 58"/>
          <p:cNvSpPr/>
          <p:nvPr/>
        </p:nvSpPr>
        <p:spPr>
          <a:xfrm>
            <a:off x="7786944" y="2014336"/>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0" name="Rectangle 59"/>
          <p:cNvSpPr/>
          <p:nvPr/>
        </p:nvSpPr>
        <p:spPr>
          <a:xfrm>
            <a:off x="7791992" y="2382792"/>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1" name="Rectangle 60"/>
          <p:cNvSpPr/>
          <p:nvPr/>
        </p:nvSpPr>
        <p:spPr>
          <a:xfrm>
            <a:off x="7778380" y="2749133"/>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2" name="Rectangle 61"/>
          <p:cNvSpPr/>
          <p:nvPr/>
        </p:nvSpPr>
        <p:spPr>
          <a:xfrm>
            <a:off x="7778380" y="3116013"/>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1" name="table"/>
          <p:cNvPicPr>
            <a:picLocks noChangeAspect="1"/>
          </p:cNvPicPr>
          <p:nvPr/>
        </p:nvPicPr>
        <p:blipFill>
          <a:blip r:embed="rId5"/>
          <a:stretch>
            <a:fillRect/>
          </a:stretch>
        </p:blipFill>
        <p:spPr>
          <a:xfrm>
            <a:off x="4036379" y="1943819"/>
            <a:ext cx="398838" cy="2947511"/>
          </a:xfrm>
          <a:prstGeom prst="rect">
            <a:avLst/>
          </a:prstGeom>
        </p:spPr>
      </p:pic>
      <p:pic>
        <p:nvPicPr>
          <p:cNvPr id="22" name="table"/>
          <p:cNvPicPr>
            <a:picLocks noChangeAspect="1"/>
          </p:cNvPicPr>
          <p:nvPr/>
        </p:nvPicPr>
        <p:blipFill>
          <a:blip r:embed="rId6"/>
          <a:stretch>
            <a:fillRect/>
          </a:stretch>
        </p:blipFill>
        <p:spPr>
          <a:xfrm>
            <a:off x="4669860" y="1961339"/>
            <a:ext cx="397337" cy="2936419"/>
          </a:xfrm>
          <a:prstGeom prst="rect">
            <a:avLst/>
          </a:prstGeom>
        </p:spPr>
      </p:pic>
      <p:pic>
        <p:nvPicPr>
          <p:cNvPr id="23" name="table"/>
          <p:cNvPicPr>
            <a:picLocks noChangeAspect="1"/>
          </p:cNvPicPr>
          <p:nvPr/>
        </p:nvPicPr>
        <p:blipFill>
          <a:blip r:embed="rId7"/>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1" name="TextBox 40"/>
          <p:cNvSpPr txBox="1"/>
          <p:nvPr/>
        </p:nvSpPr>
        <p:spPr>
          <a:xfrm>
            <a:off x="4586734" y="5004342"/>
            <a:ext cx="660679"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close </a:t>
            </a: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43" name="TextBox 42"/>
          <p:cNvSpPr txBox="1"/>
          <p:nvPr/>
        </p:nvSpPr>
        <p:spPr>
          <a:xfrm>
            <a:off x="4008758" y="5004342"/>
            <a:ext cx="577976"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p>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44" name="table"/>
          <p:cNvPicPr>
            <a:picLocks noChangeAspect="1"/>
          </p:cNvPicPr>
          <p:nvPr/>
        </p:nvPicPr>
        <p:blipFill>
          <a:blip r:embed="rId8"/>
          <a:stretch>
            <a:fillRect/>
          </a:stretch>
        </p:blipFill>
        <p:spPr>
          <a:xfrm>
            <a:off x="6523264" y="1990495"/>
            <a:ext cx="403883" cy="1492399"/>
          </a:xfrm>
          <a:prstGeom prst="rect">
            <a:avLst/>
          </a:prstGeom>
        </p:spPr>
      </p:pic>
      <p:pic>
        <p:nvPicPr>
          <p:cNvPr id="45" name="table"/>
          <p:cNvPicPr>
            <a:picLocks noChangeAspect="1"/>
          </p:cNvPicPr>
          <p:nvPr/>
        </p:nvPicPr>
        <p:blipFill>
          <a:blip r:embed="rId9"/>
          <a:stretch>
            <a:fillRect/>
          </a:stretch>
        </p:blipFill>
        <p:spPr>
          <a:xfrm>
            <a:off x="7786944" y="1993797"/>
            <a:ext cx="403886" cy="1492411"/>
          </a:xfrm>
          <a:prstGeom prst="rect">
            <a:avLst/>
          </a:prstGeom>
        </p:spPr>
      </p:pic>
      <p:sp>
        <p:nvSpPr>
          <p:cNvPr id="63" name="TextBox 62"/>
          <p:cNvSpPr txBox="1"/>
          <p:nvPr/>
        </p:nvSpPr>
        <p:spPr>
          <a:xfrm>
            <a:off x="7459437" y="3521193"/>
            <a:ext cx="1169063" cy="369332"/>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distance</a:t>
            </a:r>
            <a:endParaRPr lang="en-US" sz="1800" dirty="0">
              <a:solidFill>
                <a:prstClr val="black"/>
              </a:solidFill>
              <a:latin typeface="Calibri"/>
              <a:ea typeface="+mn-ea"/>
              <a:cs typeface="+mn-cs"/>
            </a:endParaRPr>
          </a:p>
        </p:txBody>
      </p:sp>
      <p:sp>
        <p:nvSpPr>
          <p:cNvPr id="64" name="TextBox 63"/>
          <p:cNvSpPr txBox="1"/>
          <p:nvPr/>
        </p:nvSpPr>
        <p:spPr>
          <a:xfrm>
            <a:off x="5849456" y="3516606"/>
            <a:ext cx="1732678"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observation</a:t>
            </a:r>
          </a:p>
          <a:p>
            <a:pPr algn="ctr" defTabSz="457200" eaLnBrk="1" fontAlgn="auto" hangingPunct="1">
              <a:spcBef>
                <a:spcPts val="0"/>
              </a:spcBef>
              <a:spcAft>
                <a:spcPts val="0"/>
              </a:spcAft>
            </a:pPr>
            <a:r>
              <a:rPr lang="en-US" sz="1800" dirty="0" smtClean="0">
                <a:solidFill>
                  <a:prstClr val="black"/>
                </a:solidFill>
                <a:latin typeface="Calibri"/>
                <a:ea typeface="+mn-ea"/>
                <a:cs typeface="+mn-cs"/>
              </a:rPr>
              <a:t>index</a:t>
            </a:r>
            <a:endParaRPr lang="en-US" sz="1800" dirty="0">
              <a:solidFill>
                <a:prstClr val="black"/>
              </a:solidFill>
              <a:latin typeface="Calibri"/>
              <a:ea typeface="+mn-ea"/>
              <a:cs typeface="+mn-cs"/>
            </a:endParaRPr>
          </a:p>
        </p:txBody>
      </p:sp>
      <p:cxnSp>
        <p:nvCxnSpPr>
          <p:cNvPr id="14" name="Curved Connector 13"/>
          <p:cNvCxnSpPr>
            <a:stCxn id="21" idx="0"/>
            <a:endCxn id="55" idx="0"/>
          </p:cNvCxnSpPr>
          <p:nvPr/>
        </p:nvCxnSpPr>
        <p:spPr>
          <a:xfrm rot="16200000" flipH="1">
            <a:off x="5458853" y="720764"/>
            <a:ext cx="49978" cy="2496088"/>
          </a:xfrm>
          <a:prstGeom prst="curvedConnector3">
            <a:avLst>
              <a:gd name="adj1" fmla="val -1373158"/>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6523264" y="1247169"/>
            <a:ext cx="1653954"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output index</a:t>
            </a:r>
            <a:endParaRPr lang="en-US" sz="1800" dirty="0">
              <a:solidFill>
                <a:prstClr val="black"/>
              </a:solidFill>
              <a:latin typeface="Calibri"/>
              <a:ea typeface="+mn-ea"/>
              <a:cs typeface="+mn-cs"/>
            </a:endParaRPr>
          </a:p>
        </p:txBody>
      </p:sp>
      <p:sp>
        <p:nvSpPr>
          <p:cNvPr id="4" name="Footer Placeholder 3"/>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66" name="TextBox 65"/>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67" name="TextBox 66"/>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68" name="TextBox 67"/>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1191468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Grp="1"/>
          </p:cNvGraphicFramePr>
          <p:nvPr>
            <p:extLst>
              <p:ext uri="{D42A27DB-BD31-4B8C-83A1-F6EECF244321}">
                <p14:modId xmlns:p14="http://schemas.microsoft.com/office/powerpoint/2010/main" val="3462154"/>
              </p:ext>
            </p:extLst>
          </p:nvPr>
        </p:nvGraphicFramePr>
        <p:xfrm>
          <a:off x="296840" y="430010"/>
          <a:ext cx="8579771" cy="5836183"/>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5" name="TextBox 4"/>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Tree>
    <p:extLst>
      <p:ext uri="{BB962C8B-B14F-4D97-AF65-F5344CB8AC3E}">
        <p14:creationId xmlns:p14="http://schemas.microsoft.com/office/powerpoint/2010/main" val="6971393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71421"/>
            <a:ext cx="8229600" cy="3319067"/>
          </a:xfrm>
        </p:spPr>
        <p:txBody>
          <a:bodyPr>
            <a:normAutofit fontScale="55000" lnSpcReduction="20000"/>
          </a:bodyPr>
          <a:lstStyle/>
          <a:p>
            <a:r>
              <a:rPr lang="en-US" dirty="0" smtClean="0"/>
              <a:t>General purpose ensemble filters can scale well to many processes.</a:t>
            </a:r>
          </a:p>
          <a:p>
            <a:pPr>
              <a:buNone/>
            </a:pPr>
            <a:endParaRPr lang="en-US" dirty="0" smtClean="0"/>
          </a:p>
          <a:p>
            <a:r>
              <a:rPr lang="en-US" dirty="0" smtClean="0"/>
              <a:t>Large geophysical problems can scale easily to O(10000) processes.</a:t>
            </a:r>
          </a:p>
          <a:p>
            <a:endParaRPr lang="en-US" dirty="0" smtClean="0"/>
          </a:p>
          <a:p>
            <a:r>
              <a:rPr lang="en-US" dirty="0" smtClean="0"/>
              <a:t>General purpose facility must support flexible data distribution.</a:t>
            </a:r>
          </a:p>
          <a:p>
            <a:endParaRPr lang="en-US" dirty="0"/>
          </a:p>
          <a:p>
            <a:r>
              <a:rPr lang="en-US" dirty="0" smtClean="0"/>
              <a:t>IO is fast becoming the biggest bottleneck.</a:t>
            </a:r>
          </a:p>
          <a:p>
            <a:endParaRPr lang="en-US" dirty="0" smtClean="0"/>
          </a:p>
          <a:p>
            <a:r>
              <a:rPr lang="en-US" dirty="0" smtClean="0"/>
              <a:t>Efficient use of coprocessors may be possible.</a:t>
            </a:r>
          </a:p>
          <a:p>
            <a:endParaRPr lang="en-US" dirty="0" smtClean="0"/>
          </a:p>
          <a:p>
            <a:r>
              <a:rPr lang="en-US" dirty="0" smtClean="0"/>
              <a:t>A parallel implementation simulation facility is useful.</a:t>
            </a:r>
            <a:endParaRPr lang="en-US" dirty="0"/>
          </a:p>
        </p:txBody>
      </p:sp>
      <p:sp>
        <p:nvSpPr>
          <p:cNvPr id="2" name="Footer Placeholder 1"/>
          <p:cNvSpPr>
            <a:spLocks noGrp="1"/>
          </p:cNvSpPr>
          <p:nvPr>
            <p:ph type="ftr" sz="quarter" idx="11"/>
          </p:nvPr>
        </p:nvSpPr>
        <p:spPr/>
        <p:txBody>
          <a:bodyPr/>
          <a:lstStyle/>
          <a:p>
            <a:r>
              <a:rPr lang="sk-SK"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7" name="TextBox 6"/>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smtClean="0">
                <a:solidFill>
                  <a:prstClr val="white"/>
                </a:solidFill>
                <a:latin typeface="Calibri"/>
                <a:ea typeface="+mn-ea"/>
                <a:cs typeface="+mn-cs"/>
              </a:rPr>
              <a:t>Conclusions</a:t>
            </a:r>
            <a:endParaRPr lang="en-US" sz="3200" dirty="0">
              <a:solidFill>
                <a:prstClr val="white"/>
              </a:solidFill>
              <a:latin typeface="Calibri"/>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txBox="1">
            <a:spLocks noChangeArrowheads="1"/>
          </p:cNvSpPr>
          <p:nvPr/>
        </p:nvSpPr>
        <p:spPr bwMode="auto">
          <a:xfrm>
            <a:off x="266700" y="3048000"/>
            <a:ext cx="8610600" cy="685800"/>
          </a:xfrm>
          <a:prstGeom prst="rect">
            <a:avLst/>
          </a:prstGeom>
          <a:noFill/>
          <a:ln w="9525">
            <a:noFill/>
            <a:miter lim="800000"/>
            <a:headEnd/>
            <a:tailEnd/>
          </a:ln>
        </p:spPr>
        <p:txBody>
          <a:bodyPr>
            <a:prstTxWarp prst="textNoShape">
              <a:avLst/>
            </a:prstTxWarp>
          </a:bodyPr>
          <a:lstStyle/>
          <a:p>
            <a:pPr eaLnBrk="1" hangingPunct="1">
              <a:spcBef>
                <a:spcPct val="20000"/>
              </a:spcBef>
            </a:pPr>
            <a:r>
              <a:rPr lang="en-US" sz="3200" dirty="0" smtClean="0">
                <a:hlinkClick r:id="rId2"/>
              </a:rPr>
              <a:t>www.image.ucar.edu</a:t>
            </a:r>
            <a:r>
              <a:rPr lang="en-US" sz="3200" dirty="0">
                <a:hlinkClick r:id="rId2"/>
              </a:rPr>
              <a:t>/DAReS/</a:t>
            </a:r>
            <a:r>
              <a:rPr lang="en-US" sz="3200" dirty="0" smtClean="0">
                <a:hlinkClick r:id="rId2"/>
              </a:rPr>
              <a:t>DART</a:t>
            </a:r>
            <a:endParaRPr lang="en-US" sz="3200" dirty="0" smtClean="0"/>
          </a:p>
          <a:p>
            <a:pPr eaLnBrk="1" hangingPunct="1">
              <a:spcBef>
                <a:spcPct val="20000"/>
              </a:spcBef>
            </a:pPr>
            <a:r>
              <a:rPr lang="en-US" sz="3200" dirty="0" err="1" smtClean="0"/>
              <a:t>dart@ucar.edu</a:t>
            </a:r>
            <a:endParaRPr lang="en-US" sz="3200" dirty="0"/>
          </a:p>
        </p:txBody>
      </p:sp>
      <p:pic>
        <p:nvPicPr>
          <p:cNvPr id="48132" name="Picture 4" descr="Dartboard7"/>
          <p:cNvPicPr>
            <a:picLocks noChangeAspect="1" noChangeArrowheads="1"/>
          </p:cNvPicPr>
          <p:nvPr/>
        </p:nvPicPr>
        <p:blipFill>
          <a:blip r:embed="rId3"/>
          <a:srcRect/>
          <a:stretch>
            <a:fillRect/>
          </a:stretch>
        </p:blipFill>
        <p:spPr bwMode="auto">
          <a:xfrm>
            <a:off x="304800" y="1066800"/>
            <a:ext cx="6019800" cy="1780209"/>
          </a:xfrm>
          <a:prstGeom prst="rect">
            <a:avLst/>
          </a:prstGeom>
          <a:noFill/>
          <a:ln w="9525">
            <a:noFill/>
            <a:miter lim="800000"/>
            <a:headEnd/>
            <a:tailEnd/>
          </a:ln>
        </p:spPr>
      </p:pic>
      <p:sp>
        <p:nvSpPr>
          <p:cNvPr id="9" name="TextBox 8"/>
          <p:cNvSpPr txBox="1"/>
          <p:nvPr/>
        </p:nvSpPr>
        <p:spPr>
          <a:xfrm>
            <a:off x="0" y="4555629"/>
            <a:ext cx="6553200" cy="1692771"/>
          </a:xfrm>
          <a:prstGeom prst="rect">
            <a:avLst/>
          </a:prstGeom>
          <a:noFill/>
        </p:spPr>
        <p:txBody>
          <a:bodyPr wrap="square" rtlCol="0">
            <a:spAutoFit/>
          </a:bodyPr>
          <a:lstStyle/>
          <a:p>
            <a:r>
              <a:rPr lang="en-US" sz="2000" dirty="0" smtClean="0"/>
              <a:t>Anderson, J., Hoar, T., Raeder, K., Liu, H., Collins, N., Torn, R., Arellano, A., 2009: </a:t>
            </a:r>
            <a:r>
              <a:rPr lang="en-US" sz="2000" i="1" dirty="0" smtClean="0"/>
              <a:t>The Data Assimilation Research </a:t>
            </a:r>
            <a:r>
              <a:rPr lang="en-US" sz="2000" i="1" dirty="0" err="1" smtClean="0"/>
              <a:t>Testbed</a:t>
            </a:r>
            <a:r>
              <a:rPr lang="en-US" sz="2000" i="1" dirty="0" smtClean="0"/>
              <a:t>: A community facility.</a:t>
            </a:r>
          </a:p>
          <a:p>
            <a:r>
              <a:rPr lang="en-US" sz="2000" dirty="0" smtClean="0"/>
              <a:t>BAMS, </a:t>
            </a:r>
            <a:r>
              <a:rPr lang="en-US" sz="2000" b="1" dirty="0" smtClean="0"/>
              <a:t>90</a:t>
            </a:r>
            <a:r>
              <a:rPr lang="en-US" sz="2000" dirty="0" smtClean="0"/>
              <a:t>, 1283—1296, </a:t>
            </a:r>
            <a:r>
              <a:rPr lang="en-US" sz="2000" dirty="0" err="1" smtClean="0"/>
              <a:t>doi</a:t>
            </a:r>
            <a:r>
              <a:rPr lang="en-US" sz="2000" dirty="0" smtClean="0"/>
              <a:t>: 10.1175/2009BAMS2618.1 </a:t>
            </a:r>
          </a:p>
          <a:p>
            <a:endParaRPr lang="en-US" dirty="0"/>
          </a:p>
        </p:txBody>
      </p:sp>
      <p:pic>
        <p:nvPicPr>
          <p:cNvPr id="2" name="Picture 1" descr="DART_bar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685800"/>
            <a:ext cx="2540706" cy="2540706"/>
          </a:xfrm>
          <a:prstGeom prst="rect">
            <a:avLst/>
          </a:prstGeom>
        </p:spPr>
      </p:pic>
      <p:pic>
        <p:nvPicPr>
          <p:cNvPr id="4" name="Picture 3" descr="DART_BAMS_barcod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707694"/>
            <a:ext cx="2540706" cy="2540706"/>
          </a:xfrm>
          <a:prstGeom prst="rect">
            <a:avLst/>
          </a:prstGeom>
        </p:spPr>
      </p:pic>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Learn more about DART at:</a:t>
            </a:r>
          </a:p>
        </p:txBody>
      </p:sp>
      <p:sp>
        <p:nvSpPr>
          <p:cNvPr id="3" name="Footer Placeholder 2"/>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4046178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339649"/>
          </a:xfrm>
          <a:prstGeom prst="rect">
            <a:avLst/>
          </a:prstGeom>
          <a:noFill/>
        </p:spPr>
        <p:txBody>
          <a:bodyPr wrap="square" rtlCol="0">
            <a:spAutoFit/>
          </a:bodyPr>
          <a:lstStyle/>
          <a:p>
            <a:pPr marL="342900" indent="-342900">
              <a:lnSpc>
                <a:spcPct val="150000"/>
              </a:lnSpc>
              <a:buFont typeface="Wingdings" charset="2"/>
              <a:buChar char="Ø"/>
            </a:pPr>
            <a:r>
              <a:rPr lang="en-US" dirty="0">
                <a:solidFill>
                  <a:srgbClr val="FF0000"/>
                </a:solidFill>
              </a:rPr>
              <a:t>Models </a:t>
            </a:r>
            <a:r>
              <a:rPr lang="en-US" dirty="0" smtClean="0">
                <a:solidFill>
                  <a:srgbClr val="FF0000"/>
                </a:solidFill>
              </a:rPr>
              <a:t>small to huge</a:t>
            </a:r>
            <a:r>
              <a:rPr lang="en-US" dirty="0" smtClean="0"/>
              <a:t>.</a:t>
            </a:r>
            <a:endParaRPr lang="en-US" dirty="0"/>
          </a:p>
          <a:p>
            <a:pPr marL="342900" indent="-342900">
              <a:lnSpc>
                <a:spcPct val="150000"/>
              </a:lnSpc>
              <a:buFont typeface="Wingdings" charset="2"/>
              <a:buChar char="Ø"/>
            </a:pPr>
            <a:r>
              <a:rPr lang="en-US" dirty="0" smtClean="0"/>
              <a:t>Few </a:t>
            </a:r>
            <a:r>
              <a:rPr lang="en-US" dirty="0"/>
              <a:t>or many </a:t>
            </a:r>
            <a:r>
              <a:rPr lang="en-US" dirty="0" smtClean="0"/>
              <a:t>observations.</a:t>
            </a:r>
            <a:endParaRPr lang="en-US" dirty="0"/>
          </a:p>
          <a:p>
            <a:pPr marL="342900" indent="-342900">
              <a:lnSpc>
                <a:spcPct val="150000"/>
              </a:lnSpc>
              <a:buFont typeface="Wingdings" charset="2"/>
              <a:buChar char="Ø"/>
            </a:pPr>
            <a:r>
              <a:rPr lang="en-US" dirty="0" smtClean="0"/>
              <a:t>Tiny </a:t>
            </a:r>
            <a:r>
              <a:rPr lang="en-US" dirty="0"/>
              <a:t>to </a:t>
            </a:r>
            <a:r>
              <a:rPr lang="en-US" dirty="0">
                <a:solidFill>
                  <a:srgbClr val="FF0000"/>
                </a:solidFill>
              </a:rPr>
              <a:t>huge computational </a:t>
            </a:r>
            <a:r>
              <a:rPr lang="en-US" dirty="0" smtClean="0">
                <a:solidFill>
                  <a:srgbClr val="FF0000"/>
                </a:solidFill>
              </a:rPr>
              <a:t>resources</a:t>
            </a:r>
            <a:r>
              <a:rPr lang="en-US" dirty="0" smtClean="0"/>
              <a:t>.</a:t>
            </a:r>
            <a:endParaRPr lang="en-US" dirty="0"/>
          </a:p>
          <a:p>
            <a:pPr marL="342900" indent="-342900">
              <a:lnSpc>
                <a:spcPct val="150000"/>
              </a:lnSpc>
              <a:buFont typeface="Wingdings" charset="2"/>
              <a:buChar char="Ø"/>
            </a:pPr>
            <a:r>
              <a:rPr lang="en-US" dirty="0" smtClean="0"/>
              <a:t>Entry </a:t>
            </a:r>
            <a:r>
              <a:rPr lang="en-US" dirty="0"/>
              <a:t>cost must be </a:t>
            </a:r>
            <a:r>
              <a:rPr lang="en-US" dirty="0" smtClean="0"/>
              <a:t>low.</a:t>
            </a:r>
          </a:p>
          <a:p>
            <a:pPr marL="342900" indent="-342900">
              <a:lnSpc>
                <a:spcPct val="150000"/>
              </a:lnSpc>
              <a:buFont typeface="Wingdings" charset="2"/>
              <a:buChar char="Ø"/>
            </a:pPr>
            <a:r>
              <a:rPr lang="en-US" dirty="0" smtClean="0"/>
              <a:t>Competitive with existing methods for weather prediction:</a:t>
            </a:r>
          </a:p>
          <a:p>
            <a:pPr lvl="2"/>
            <a:r>
              <a:rPr lang="en-US" dirty="0" smtClean="0"/>
              <a:t>Scientific quality of results,</a:t>
            </a:r>
          </a:p>
          <a:p>
            <a:pPr lvl="2"/>
            <a:r>
              <a:rPr lang="en-US" dirty="0" smtClean="0">
                <a:solidFill>
                  <a:srgbClr val="FF0000"/>
                </a:solidFill>
              </a:rPr>
              <a:t>Total computational effort must be competitive</a:t>
            </a:r>
            <a:r>
              <a:rPr lang="en-US" dirty="0" smtClean="0"/>
              <a:t>.</a:t>
            </a:r>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Design Constraints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343790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t>
            </a:r>
            <a:r>
              <a:rPr lang="en-US" sz="2400" dirty="0" smtClean="0">
                <a:effectLst/>
                <a:latin typeface="Arial"/>
                <a:cs typeface="Arial"/>
              </a:rPr>
              <a:t>Assimilation</a:t>
            </a:r>
            <a:endParaRPr lang="en-US" sz="2400" dirty="0">
              <a:latin typeface="Arial"/>
              <a:cs typeface="Arial"/>
            </a:endParaRPr>
          </a:p>
        </p:txBody>
      </p:sp>
      <p:pic>
        <p:nvPicPr>
          <p:cNvPr id="4" name="Picture 10" descr="DataAssimilationDiagram_fra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12"/>
          <p:cNvSpPr txBox="1">
            <a:spLocks noChangeArrowheads="1"/>
          </p:cNvSpPr>
          <p:nvPr/>
        </p:nvSpPr>
        <p:spPr bwMode="auto">
          <a:xfrm>
            <a:off x="112713" y="3429000"/>
            <a:ext cx="31369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estimate after using previous observation (</a:t>
            </a:r>
            <a:r>
              <a:rPr lang="en-US" dirty="0">
                <a:solidFill>
                  <a:srgbClr val="0000FF"/>
                </a:solidFill>
                <a:latin typeface="Calibri"/>
                <a:ea typeface="+mn-ea"/>
                <a:cs typeface="+mn-cs"/>
              </a:rPr>
              <a:t>analysis</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6" name="Text Box 13"/>
          <p:cNvSpPr txBox="1">
            <a:spLocks noChangeArrowheads="1"/>
          </p:cNvSpPr>
          <p:nvPr/>
        </p:nvSpPr>
        <p:spPr bwMode="auto">
          <a:xfrm>
            <a:off x="4179888" y="3429000"/>
            <a:ext cx="235902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at time of next observation (</a:t>
            </a:r>
            <a:r>
              <a:rPr lang="en-US" dirty="0">
                <a:solidFill>
                  <a:srgbClr val="008000"/>
                </a:solidFill>
                <a:latin typeface="Calibri"/>
                <a:ea typeface="+mn-ea"/>
                <a:cs typeface="+mn-cs"/>
              </a:rPr>
              <a:t>prior</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7" name="Rectangle 14"/>
          <p:cNvSpPr>
            <a:spLocks noChangeArrowheads="1"/>
          </p:cNvSpPr>
          <p:nvPr/>
        </p:nvSpPr>
        <p:spPr bwMode="auto">
          <a:xfrm>
            <a:off x="457200" y="1143000"/>
            <a:ext cx="822361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model to advance </a:t>
            </a:r>
            <a:r>
              <a:rPr lang="en-US" dirty="0">
                <a:solidFill>
                  <a:srgbClr val="008000"/>
                </a:solidFill>
                <a:latin typeface="Calibri"/>
                <a:ea typeface="+mn-ea"/>
                <a:cs typeface="+mn-cs"/>
              </a:rPr>
              <a:t>ensemble</a:t>
            </a:r>
            <a:r>
              <a:rPr lang="en-US" dirty="0">
                <a:solidFill>
                  <a:prstClr val="black"/>
                </a:solidFill>
                <a:latin typeface="Calibri"/>
                <a:ea typeface="+mn-ea"/>
                <a:cs typeface="+mn-cs"/>
              </a:rPr>
              <a:t> (3 members here) to time at which next observation becomes available.</a:t>
            </a: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09146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4" descr="DataAssimilationDiagram_fram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7924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marL="457200" indent="-457200" defTabSz="457200" eaLnBrk="1" fontAlgn="auto" hangingPunct="1">
              <a:spcBef>
                <a:spcPts val="0"/>
              </a:spcBef>
              <a:spcAft>
                <a:spcPts val="0"/>
              </a:spcAft>
              <a:buFont typeface="+mj-lt"/>
              <a:buAutoNum type="arabicPeriod" startAt="2"/>
            </a:pPr>
            <a:r>
              <a:rPr lang="en-US" dirty="0" smtClean="0">
                <a:solidFill>
                  <a:prstClr val="black"/>
                </a:solidFill>
                <a:latin typeface="Calibri"/>
                <a:ea typeface="+mn-ea"/>
                <a:cs typeface="+mn-cs"/>
              </a:rPr>
              <a:t>Get </a:t>
            </a:r>
            <a:r>
              <a:rPr lang="en-US" dirty="0">
                <a:solidFill>
                  <a:prstClr val="black"/>
                </a:solidFill>
                <a:latin typeface="Calibri"/>
                <a:ea typeface="+mn-ea"/>
                <a:cs typeface="+mn-cs"/>
              </a:rPr>
              <a:t>prior ensemble sample of observation, </a:t>
            </a:r>
            <a:r>
              <a:rPr lang="en-US" i="1" dirty="0">
                <a:solidFill>
                  <a:prstClr val="black"/>
                </a:solidFill>
                <a:latin typeface="Times"/>
                <a:ea typeface="+mn-ea"/>
                <a:cs typeface="Times"/>
              </a:rPr>
              <a:t>y = h(x)</a:t>
            </a:r>
            <a:r>
              <a:rPr lang="en-US" dirty="0">
                <a:solidFill>
                  <a:prstClr val="black"/>
                </a:solidFill>
                <a:latin typeface="Calibri"/>
                <a:ea typeface="+mn-ea"/>
                <a:cs typeface="+mn-cs"/>
              </a:rPr>
              <a:t>, by applying forward operator </a:t>
            </a:r>
            <a:r>
              <a:rPr lang="en-US" b="1" dirty="0">
                <a:solidFill>
                  <a:prstClr val="black"/>
                </a:solidFill>
                <a:latin typeface="Calibri"/>
                <a:ea typeface="+mn-ea"/>
                <a:cs typeface="+mn-cs"/>
              </a:rPr>
              <a:t>h</a:t>
            </a:r>
            <a:r>
              <a:rPr lang="en-US" dirty="0">
                <a:solidFill>
                  <a:prstClr val="black"/>
                </a:solidFill>
                <a:latin typeface="Calibri"/>
                <a:ea typeface="+mn-ea"/>
                <a:cs typeface="+mn-cs"/>
              </a:rPr>
              <a:t> to each ensemble member.</a:t>
            </a:r>
            <a:endParaRPr lang="en-US" dirty="0">
              <a:solidFill>
                <a:prstClr val="black"/>
              </a:solidFill>
              <a:latin typeface="Times New Roman" charset="0"/>
              <a:ea typeface="+mn-ea"/>
              <a:cs typeface="+mn-cs"/>
            </a:endParaRPr>
          </a:p>
        </p:txBody>
      </p:sp>
      <p:sp>
        <p:nvSpPr>
          <p:cNvPr id="6" name="Text Box 7"/>
          <p:cNvSpPr txBox="1">
            <a:spLocks noChangeArrowheads="1"/>
          </p:cNvSpPr>
          <p:nvPr/>
        </p:nvSpPr>
        <p:spPr bwMode="auto">
          <a:xfrm>
            <a:off x="5138738" y="3429000"/>
            <a:ext cx="3417887"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Theory: observations from instruments with uncorrelated errors can be done sequentially.</a:t>
            </a: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119037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7876572"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3"/>
            </a:pPr>
            <a:r>
              <a:rPr lang="en-US" dirty="0" smtClean="0">
                <a:solidFill>
                  <a:prstClr val="black"/>
                </a:solidFill>
                <a:latin typeface="Calibri"/>
                <a:ea typeface="+mn-ea"/>
                <a:cs typeface="+mn-cs"/>
              </a:rPr>
              <a:t>Get </a:t>
            </a:r>
            <a:r>
              <a:rPr lang="en-US" dirty="0">
                <a:solidFill>
                  <a:srgbClr val="FF0000"/>
                </a:solidFill>
                <a:latin typeface="Calibri"/>
                <a:ea typeface="+mn-ea"/>
                <a:cs typeface="+mn-cs"/>
              </a:rPr>
              <a:t>observed value</a:t>
            </a:r>
            <a:r>
              <a:rPr lang="en-US" dirty="0">
                <a:solidFill>
                  <a:prstClr val="black"/>
                </a:solidFill>
                <a:latin typeface="Calibri"/>
                <a:ea typeface="+mn-ea"/>
                <a:cs typeface="+mn-cs"/>
              </a:rPr>
              <a:t> and </a:t>
            </a:r>
            <a:r>
              <a:rPr lang="en-US" dirty="0">
                <a:solidFill>
                  <a:srgbClr val="FF0000"/>
                </a:solidFill>
                <a:latin typeface="Calibri"/>
                <a:ea typeface="+mn-ea"/>
                <a:cs typeface="+mn-cs"/>
              </a:rPr>
              <a:t>observational error distribution</a:t>
            </a:r>
            <a:r>
              <a:rPr lang="en-US" dirty="0">
                <a:solidFill>
                  <a:prstClr val="black"/>
                </a:solidFill>
                <a:latin typeface="Calibri"/>
                <a:ea typeface="+mn-ea"/>
                <a:cs typeface="+mn-cs"/>
              </a:rPr>
              <a:t> from observing system.</a:t>
            </a: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837833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Nanjing DA Tutorial, 29 Aug. 2017</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572064141"/>
      </p:ext>
    </p:extLst>
  </p:cSld>
  <p:clrMapOvr>
    <a:masterClrMapping/>
  </p:clrMapOvr>
  <p:timing>
    <p:tnLst>
      <p:par>
        <p:cTn id="1" dur="indefinite" restart="never" nodeType="tmRoot"/>
      </p:par>
    </p:tnLst>
  </p:timing>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jla_ams_mars.thmx</Template>
  <TotalTime>16131</TotalTime>
  <Words>2255</Words>
  <Application>Microsoft Macintosh PowerPoint</Application>
  <PresentationFormat>On-screen Show (4:3)</PresentationFormat>
  <Paragraphs>455</Paragraphs>
  <Slides>48</Slides>
  <Notes>10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48</vt:i4>
      </vt:variant>
    </vt:vector>
  </HeadingPairs>
  <TitlesOfParts>
    <vt:vector size="57" baseType="lpstr">
      <vt:lpstr>Calibri</vt:lpstr>
      <vt:lpstr>ＭＳ Ｐゴシック</vt:lpstr>
      <vt:lpstr>Times</vt:lpstr>
      <vt:lpstr>Times New Roman</vt:lpstr>
      <vt:lpstr>Wingdings</vt:lpstr>
      <vt:lpstr>Arial</vt:lpstr>
      <vt:lpstr>jla_ams</vt:lpstr>
      <vt:lpstr>Office Theme</vt:lpstr>
      <vt:lpstr>1_Office Theme</vt:lpstr>
      <vt:lpstr>Parallel Implementations of Ensemble Kalman Filters for Huge Geophysical Models Jeffrey Anderson, Helen Kershaw, Jonathan Hendricks, Nancy Collins, Ye Feng NCAR Data Assimilation Research Section</vt:lpstr>
      <vt:lpstr>PowerPoint Presentation</vt:lpstr>
      <vt:lpstr>PowerPoint Presentation</vt:lpstr>
      <vt:lpstr>PowerPoint Presentation</vt:lpstr>
      <vt:lpstr>PowerPoint Presentation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Parallelizing Implementation of the Regression</vt:lpstr>
      <vt:lpstr>Parallelizing Implementation of the Regression</vt:lpstr>
      <vt:lpstr>Computing Forward Operators</vt:lpstr>
      <vt:lpstr>Load Balancing Issues for Regression with Localization</vt:lpstr>
      <vt:lpstr>Load Balancing Issues for Regression with Localization</vt:lpstr>
      <vt:lpstr>Load Balancing Issues for Regression with Localization</vt:lpstr>
      <vt:lpstr>Eliminating Communication for Forward Operators</vt:lpstr>
      <vt:lpstr>Eliminating Communication for Forward Operators</vt:lpstr>
      <vt:lpstr>Best of Both Worlds? Using a Data Transpose.</vt:lpstr>
      <vt:lpstr>Best of Both Worlds? Using a Data Transpose.</vt:lpstr>
      <vt:lpstr>Problems with Using a Data Transpose.</vt:lpstr>
      <vt:lpstr>Avoiding the Transpose: Forward Operators with Distributed State</vt:lpstr>
      <vt:lpstr>MPI2 One Sided Communication</vt:lpstr>
      <vt:lpstr>MPI2 One Sided Communication</vt:lpstr>
      <vt:lpstr>MPI2 One Sided Communication</vt:lpstr>
      <vt:lpstr>MPI2 One Sided Communication</vt:lpstr>
      <vt:lpstr>MPI2 One Sided Communication</vt:lpstr>
      <vt:lpstr>WRF (regional weather forecast model) Results</vt:lpstr>
      <vt:lpstr>WRF (regional weather forecast model) Results</vt:lpstr>
      <vt:lpstr>WRF Results: Memory Scaling</vt:lpstr>
      <vt:lpstr>WRF Results: Computational Scaling for Assimilation</vt:lpstr>
      <vt:lpstr>WRF Results: Bonus, I/O Scaling Improves</vt:lpstr>
      <vt:lpstr>PowerPoint Presentation</vt:lpstr>
      <vt:lpstr>Example: subroutine get_close</vt:lpstr>
      <vt:lpstr>Example: subroutine get_close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ncar</Company>
  <LinksUpToDate>false</LinksUpToDate>
  <SharedDoc>false</SharedDoc>
  <HyperlinkBase/>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Jeff Anderson</cp:lastModifiedBy>
  <cp:revision>394</cp:revision>
  <cp:lastPrinted>2011-01-20T20:34:55Z</cp:lastPrinted>
  <dcterms:created xsi:type="dcterms:W3CDTF">2011-05-23T16:45:05Z</dcterms:created>
  <dcterms:modified xsi:type="dcterms:W3CDTF">2017-07-26T16:49:15Z</dcterms:modified>
  <cp:category/>
</cp:coreProperties>
</file>